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4" autoAdjust="0"/>
    <p:restoredTop sz="94660"/>
  </p:normalViewPr>
  <p:slideViewPr>
    <p:cSldViewPr snapToGrid="0">
      <p:cViewPr varScale="1">
        <p:scale>
          <a:sx n="113" d="100"/>
          <a:sy n="113" d="100"/>
        </p:scale>
        <p:origin x="510"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95177-2443-55DD-B543-AD74F2BA64C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362600C-D866-0D08-C67C-6B68DFC13C1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7A1EBEE-F2BD-C9A7-47B2-1286431DC70B}"/>
              </a:ext>
            </a:extLst>
          </p:cNvPr>
          <p:cNvSpPr>
            <a:spLocks noGrp="1"/>
          </p:cNvSpPr>
          <p:nvPr>
            <p:ph type="dt" sz="half" idx="10"/>
          </p:nvPr>
        </p:nvSpPr>
        <p:spPr/>
        <p:txBody>
          <a:bodyPr/>
          <a:lstStyle/>
          <a:p>
            <a:fld id="{D6D16496-58FC-4F78-BE18-7C709028D98C}" type="datetimeFigureOut">
              <a:rPr lang="en-US" smtClean="0"/>
              <a:t>7/19/2024</a:t>
            </a:fld>
            <a:endParaRPr lang="en-US"/>
          </a:p>
        </p:txBody>
      </p:sp>
      <p:sp>
        <p:nvSpPr>
          <p:cNvPr id="5" name="Footer Placeholder 4">
            <a:extLst>
              <a:ext uri="{FF2B5EF4-FFF2-40B4-BE49-F238E27FC236}">
                <a16:creationId xmlns:a16="http://schemas.microsoft.com/office/drawing/2014/main" id="{D7CA3DBE-979C-41A5-3F3F-18277508F0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98763F-2157-0FA0-D025-EFCC8F9A1201}"/>
              </a:ext>
            </a:extLst>
          </p:cNvPr>
          <p:cNvSpPr>
            <a:spLocks noGrp="1"/>
          </p:cNvSpPr>
          <p:nvPr>
            <p:ph type="sldNum" sz="quarter" idx="12"/>
          </p:nvPr>
        </p:nvSpPr>
        <p:spPr/>
        <p:txBody>
          <a:bodyPr/>
          <a:lstStyle/>
          <a:p>
            <a:fld id="{641C8418-7ED2-4E76-A34E-7DFEEC9C24A6}" type="slidenum">
              <a:rPr lang="en-US" smtClean="0"/>
              <a:t>‹#›</a:t>
            </a:fld>
            <a:endParaRPr lang="en-US"/>
          </a:p>
        </p:txBody>
      </p:sp>
    </p:spTree>
    <p:extLst>
      <p:ext uri="{BB962C8B-B14F-4D97-AF65-F5344CB8AC3E}">
        <p14:creationId xmlns:p14="http://schemas.microsoft.com/office/powerpoint/2010/main" val="39722047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263F9A-106D-1FAF-1670-4696607CBC4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117F631-CEB2-141B-55A0-69343481428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1B0BDE6-9A34-F14E-548C-BBCC6B83564F}"/>
              </a:ext>
            </a:extLst>
          </p:cNvPr>
          <p:cNvSpPr>
            <a:spLocks noGrp="1"/>
          </p:cNvSpPr>
          <p:nvPr>
            <p:ph type="dt" sz="half" idx="10"/>
          </p:nvPr>
        </p:nvSpPr>
        <p:spPr/>
        <p:txBody>
          <a:bodyPr/>
          <a:lstStyle/>
          <a:p>
            <a:fld id="{D6D16496-58FC-4F78-BE18-7C709028D98C}" type="datetimeFigureOut">
              <a:rPr lang="en-US" smtClean="0"/>
              <a:t>7/19/2024</a:t>
            </a:fld>
            <a:endParaRPr lang="en-US"/>
          </a:p>
        </p:txBody>
      </p:sp>
      <p:sp>
        <p:nvSpPr>
          <p:cNvPr id="5" name="Footer Placeholder 4">
            <a:extLst>
              <a:ext uri="{FF2B5EF4-FFF2-40B4-BE49-F238E27FC236}">
                <a16:creationId xmlns:a16="http://schemas.microsoft.com/office/drawing/2014/main" id="{DBBFF228-C5CD-E6CF-9481-896868E873A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09AA77-3085-A8B7-6404-0FC46692B703}"/>
              </a:ext>
            </a:extLst>
          </p:cNvPr>
          <p:cNvSpPr>
            <a:spLocks noGrp="1"/>
          </p:cNvSpPr>
          <p:nvPr>
            <p:ph type="sldNum" sz="quarter" idx="12"/>
          </p:nvPr>
        </p:nvSpPr>
        <p:spPr/>
        <p:txBody>
          <a:bodyPr/>
          <a:lstStyle/>
          <a:p>
            <a:fld id="{641C8418-7ED2-4E76-A34E-7DFEEC9C24A6}" type="slidenum">
              <a:rPr lang="en-US" smtClean="0"/>
              <a:t>‹#›</a:t>
            </a:fld>
            <a:endParaRPr lang="en-US"/>
          </a:p>
        </p:txBody>
      </p:sp>
    </p:spTree>
    <p:extLst>
      <p:ext uri="{BB962C8B-B14F-4D97-AF65-F5344CB8AC3E}">
        <p14:creationId xmlns:p14="http://schemas.microsoft.com/office/powerpoint/2010/main" val="1129643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91A6799-D486-F96A-A1C5-8B68660A45B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FD72F07-3EC5-C554-F873-8FF65E2BD0C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231C1EA-D83B-0082-2DD0-6E0F7E1194F3}"/>
              </a:ext>
            </a:extLst>
          </p:cNvPr>
          <p:cNvSpPr>
            <a:spLocks noGrp="1"/>
          </p:cNvSpPr>
          <p:nvPr>
            <p:ph type="dt" sz="half" idx="10"/>
          </p:nvPr>
        </p:nvSpPr>
        <p:spPr/>
        <p:txBody>
          <a:bodyPr/>
          <a:lstStyle/>
          <a:p>
            <a:fld id="{D6D16496-58FC-4F78-BE18-7C709028D98C}" type="datetimeFigureOut">
              <a:rPr lang="en-US" smtClean="0"/>
              <a:t>7/19/2024</a:t>
            </a:fld>
            <a:endParaRPr lang="en-US"/>
          </a:p>
        </p:txBody>
      </p:sp>
      <p:sp>
        <p:nvSpPr>
          <p:cNvPr id="5" name="Footer Placeholder 4">
            <a:extLst>
              <a:ext uri="{FF2B5EF4-FFF2-40B4-BE49-F238E27FC236}">
                <a16:creationId xmlns:a16="http://schemas.microsoft.com/office/drawing/2014/main" id="{8FC2EF7B-48A3-329A-1931-EA675C2FF1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B7ABF0-4DED-0F42-5E64-39A7B80EA176}"/>
              </a:ext>
            </a:extLst>
          </p:cNvPr>
          <p:cNvSpPr>
            <a:spLocks noGrp="1"/>
          </p:cNvSpPr>
          <p:nvPr>
            <p:ph type="sldNum" sz="quarter" idx="12"/>
          </p:nvPr>
        </p:nvSpPr>
        <p:spPr/>
        <p:txBody>
          <a:bodyPr/>
          <a:lstStyle/>
          <a:p>
            <a:fld id="{641C8418-7ED2-4E76-A34E-7DFEEC9C24A6}" type="slidenum">
              <a:rPr lang="en-US" smtClean="0"/>
              <a:t>‹#›</a:t>
            </a:fld>
            <a:endParaRPr lang="en-US"/>
          </a:p>
        </p:txBody>
      </p:sp>
    </p:spTree>
    <p:extLst>
      <p:ext uri="{BB962C8B-B14F-4D97-AF65-F5344CB8AC3E}">
        <p14:creationId xmlns:p14="http://schemas.microsoft.com/office/powerpoint/2010/main" val="41986851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476707-01C8-CFB5-E84F-4CD1A692DD1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03CB3F1-4949-E82B-79C6-9EB608E775E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1236274-1644-35AF-7137-88108B906F43}"/>
              </a:ext>
            </a:extLst>
          </p:cNvPr>
          <p:cNvSpPr>
            <a:spLocks noGrp="1"/>
          </p:cNvSpPr>
          <p:nvPr>
            <p:ph type="dt" sz="half" idx="10"/>
          </p:nvPr>
        </p:nvSpPr>
        <p:spPr/>
        <p:txBody>
          <a:bodyPr/>
          <a:lstStyle/>
          <a:p>
            <a:fld id="{D6D16496-58FC-4F78-BE18-7C709028D98C}" type="datetimeFigureOut">
              <a:rPr lang="en-US" smtClean="0"/>
              <a:t>7/19/2024</a:t>
            </a:fld>
            <a:endParaRPr lang="en-US"/>
          </a:p>
        </p:txBody>
      </p:sp>
      <p:sp>
        <p:nvSpPr>
          <p:cNvPr id="5" name="Footer Placeholder 4">
            <a:extLst>
              <a:ext uri="{FF2B5EF4-FFF2-40B4-BE49-F238E27FC236}">
                <a16:creationId xmlns:a16="http://schemas.microsoft.com/office/drawing/2014/main" id="{A90CEE6C-4230-6A7D-14B3-FBFC80135E1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E395B52-5D99-40C6-63EB-BD68D669A693}"/>
              </a:ext>
            </a:extLst>
          </p:cNvPr>
          <p:cNvSpPr>
            <a:spLocks noGrp="1"/>
          </p:cNvSpPr>
          <p:nvPr>
            <p:ph type="sldNum" sz="quarter" idx="12"/>
          </p:nvPr>
        </p:nvSpPr>
        <p:spPr/>
        <p:txBody>
          <a:bodyPr/>
          <a:lstStyle/>
          <a:p>
            <a:fld id="{641C8418-7ED2-4E76-A34E-7DFEEC9C24A6}" type="slidenum">
              <a:rPr lang="en-US" smtClean="0"/>
              <a:t>‹#›</a:t>
            </a:fld>
            <a:endParaRPr lang="en-US"/>
          </a:p>
        </p:txBody>
      </p:sp>
    </p:spTree>
    <p:extLst>
      <p:ext uri="{BB962C8B-B14F-4D97-AF65-F5344CB8AC3E}">
        <p14:creationId xmlns:p14="http://schemas.microsoft.com/office/powerpoint/2010/main" val="35236149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52B17F-C150-957F-2CDD-F685A386338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EE0CE51-8E72-28AA-B1CD-7828E961BDF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FE0D5F8-2B80-F37A-0FF0-40070265AD46}"/>
              </a:ext>
            </a:extLst>
          </p:cNvPr>
          <p:cNvSpPr>
            <a:spLocks noGrp="1"/>
          </p:cNvSpPr>
          <p:nvPr>
            <p:ph type="dt" sz="half" idx="10"/>
          </p:nvPr>
        </p:nvSpPr>
        <p:spPr/>
        <p:txBody>
          <a:bodyPr/>
          <a:lstStyle/>
          <a:p>
            <a:fld id="{D6D16496-58FC-4F78-BE18-7C709028D98C}" type="datetimeFigureOut">
              <a:rPr lang="en-US" smtClean="0"/>
              <a:t>7/19/2024</a:t>
            </a:fld>
            <a:endParaRPr lang="en-US"/>
          </a:p>
        </p:txBody>
      </p:sp>
      <p:sp>
        <p:nvSpPr>
          <p:cNvPr id="5" name="Footer Placeholder 4">
            <a:extLst>
              <a:ext uri="{FF2B5EF4-FFF2-40B4-BE49-F238E27FC236}">
                <a16:creationId xmlns:a16="http://schemas.microsoft.com/office/drawing/2014/main" id="{A96898F3-F611-B66D-FE4C-000D78D72B4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BF1696-39AB-2187-3741-6DAB3DBB31E3}"/>
              </a:ext>
            </a:extLst>
          </p:cNvPr>
          <p:cNvSpPr>
            <a:spLocks noGrp="1"/>
          </p:cNvSpPr>
          <p:nvPr>
            <p:ph type="sldNum" sz="quarter" idx="12"/>
          </p:nvPr>
        </p:nvSpPr>
        <p:spPr/>
        <p:txBody>
          <a:bodyPr/>
          <a:lstStyle/>
          <a:p>
            <a:fld id="{641C8418-7ED2-4E76-A34E-7DFEEC9C24A6}" type="slidenum">
              <a:rPr lang="en-US" smtClean="0"/>
              <a:t>‹#›</a:t>
            </a:fld>
            <a:endParaRPr lang="en-US"/>
          </a:p>
        </p:txBody>
      </p:sp>
    </p:spTree>
    <p:extLst>
      <p:ext uri="{BB962C8B-B14F-4D97-AF65-F5344CB8AC3E}">
        <p14:creationId xmlns:p14="http://schemas.microsoft.com/office/powerpoint/2010/main" val="1675131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1FFE78-6FAE-0F04-E235-0C28609ADF9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BB6DD8A-808C-221E-D050-00AA2916283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ADB35F-0375-593F-4DCB-5A4CB1DC45C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E88C928-B76E-7CFB-B44F-409DDF653F94}"/>
              </a:ext>
            </a:extLst>
          </p:cNvPr>
          <p:cNvSpPr>
            <a:spLocks noGrp="1"/>
          </p:cNvSpPr>
          <p:nvPr>
            <p:ph type="dt" sz="half" idx="10"/>
          </p:nvPr>
        </p:nvSpPr>
        <p:spPr/>
        <p:txBody>
          <a:bodyPr/>
          <a:lstStyle/>
          <a:p>
            <a:fld id="{D6D16496-58FC-4F78-BE18-7C709028D98C}" type="datetimeFigureOut">
              <a:rPr lang="en-US" smtClean="0"/>
              <a:t>7/19/2024</a:t>
            </a:fld>
            <a:endParaRPr lang="en-US"/>
          </a:p>
        </p:txBody>
      </p:sp>
      <p:sp>
        <p:nvSpPr>
          <p:cNvPr id="6" name="Footer Placeholder 5">
            <a:extLst>
              <a:ext uri="{FF2B5EF4-FFF2-40B4-BE49-F238E27FC236}">
                <a16:creationId xmlns:a16="http://schemas.microsoft.com/office/drawing/2014/main" id="{C793987F-674B-4239-9390-CA669AF193D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2D0DF4-C9B8-6604-EAF2-DEFE6F218741}"/>
              </a:ext>
            </a:extLst>
          </p:cNvPr>
          <p:cNvSpPr>
            <a:spLocks noGrp="1"/>
          </p:cNvSpPr>
          <p:nvPr>
            <p:ph type="sldNum" sz="quarter" idx="12"/>
          </p:nvPr>
        </p:nvSpPr>
        <p:spPr/>
        <p:txBody>
          <a:bodyPr/>
          <a:lstStyle/>
          <a:p>
            <a:fld id="{641C8418-7ED2-4E76-A34E-7DFEEC9C24A6}" type="slidenum">
              <a:rPr lang="en-US" smtClean="0"/>
              <a:t>‹#›</a:t>
            </a:fld>
            <a:endParaRPr lang="en-US"/>
          </a:p>
        </p:txBody>
      </p:sp>
    </p:spTree>
    <p:extLst>
      <p:ext uri="{BB962C8B-B14F-4D97-AF65-F5344CB8AC3E}">
        <p14:creationId xmlns:p14="http://schemas.microsoft.com/office/powerpoint/2010/main" val="32303072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E13BF-5DDE-73AF-1E10-C1FEA34FE7A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945C35B-B210-374D-3907-6FB9A2CB16F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5C0411C-01BE-6AA7-9672-D7ADAED417F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FBF5BF9-2EDE-8561-E168-D87998548C3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FA9DFC1-6447-3A82-3B13-0665FD6ECDA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D03F44D-90C5-5DD6-FF25-88FDCDDE7E76}"/>
              </a:ext>
            </a:extLst>
          </p:cNvPr>
          <p:cNvSpPr>
            <a:spLocks noGrp="1"/>
          </p:cNvSpPr>
          <p:nvPr>
            <p:ph type="dt" sz="half" idx="10"/>
          </p:nvPr>
        </p:nvSpPr>
        <p:spPr/>
        <p:txBody>
          <a:bodyPr/>
          <a:lstStyle/>
          <a:p>
            <a:fld id="{D6D16496-58FC-4F78-BE18-7C709028D98C}" type="datetimeFigureOut">
              <a:rPr lang="en-US" smtClean="0"/>
              <a:t>7/19/2024</a:t>
            </a:fld>
            <a:endParaRPr lang="en-US"/>
          </a:p>
        </p:txBody>
      </p:sp>
      <p:sp>
        <p:nvSpPr>
          <p:cNvPr id="8" name="Footer Placeholder 7">
            <a:extLst>
              <a:ext uri="{FF2B5EF4-FFF2-40B4-BE49-F238E27FC236}">
                <a16:creationId xmlns:a16="http://schemas.microsoft.com/office/drawing/2014/main" id="{220C8EBC-7AA3-7968-DEDF-301A0E2A061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88A2812-B924-5DEB-8CDD-44E2FEB9EC94}"/>
              </a:ext>
            </a:extLst>
          </p:cNvPr>
          <p:cNvSpPr>
            <a:spLocks noGrp="1"/>
          </p:cNvSpPr>
          <p:nvPr>
            <p:ph type="sldNum" sz="quarter" idx="12"/>
          </p:nvPr>
        </p:nvSpPr>
        <p:spPr/>
        <p:txBody>
          <a:bodyPr/>
          <a:lstStyle/>
          <a:p>
            <a:fld id="{641C8418-7ED2-4E76-A34E-7DFEEC9C24A6}" type="slidenum">
              <a:rPr lang="en-US" smtClean="0"/>
              <a:t>‹#›</a:t>
            </a:fld>
            <a:endParaRPr lang="en-US"/>
          </a:p>
        </p:txBody>
      </p:sp>
    </p:spTree>
    <p:extLst>
      <p:ext uri="{BB962C8B-B14F-4D97-AF65-F5344CB8AC3E}">
        <p14:creationId xmlns:p14="http://schemas.microsoft.com/office/powerpoint/2010/main" val="35242198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0EEFAD-6CFF-F3BB-8D6F-E39DB6B76A0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BDA9FFD-E391-091D-9853-D1BF218081D3}"/>
              </a:ext>
            </a:extLst>
          </p:cNvPr>
          <p:cNvSpPr>
            <a:spLocks noGrp="1"/>
          </p:cNvSpPr>
          <p:nvPr>
            <p:ph type="dt" sz="half" idx="10"/>
          </p:nvPr>
        </p:nvSpPr>
        <p:spPr/>
        <p:txBody>
          <a:bodyPr/>
          <a:lstStyle/>
          <a:p>
            <a:fld id="{D6D16496-58FC-4F78-BE18-7C709028D98C}" type="datetimeFigureOut">
              <a:rPr lang="en-US" smtClean="0"/>
              <a:t>7/19/2024</a:t>
            </a:fld>
            <a:endParaRPr lang="en-US"/>
          </a:p>
        </p:txBody>
      </p:sp>
      <p:sp>
        <p:nvSpPr>
          <p:cNvPr id="4" name="Footer Placeholder 3">
            <a:extLst>
              <a:ext uri="{FF2B5EF4-FFF2-40B4-BE49-F238E27FC236}">
                <a16:creationId xmlns:a16="http://schemas.microsoft.com/office/drawing/2014/main" id="{BD25B2A2-59FF-5D6C-4F4F-72CEEDA5EC4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AD078FE-EC21-AF71-F2F1-71B25996BF9C}"/>
              </a:ext>
            </a:extLst>
          </p:cNvPr>
          <p:cNvSpPr>
            <a:spLocks noGrp="1"/>
          </p:cNvSpPr>
          <p:nvPr>
            <p:ph type="sldNum" sz="quarter" idx="12"/>
          </p:nvPr>
        </p:nvSpPr>
        <p:spPr/>
        <p:txBody>
          <a:bodyPr/>
          <a:lstStyle/>
          <a:p>
            <a:fld id="{641C8418-7ED2-4E76-A34E-7DFEEC9C24A6}" type="slidenum">
              <a:rPr lang="en-US" smtClean="0"/>
              <a:t>‹#›</a:t>
            </a:fld>
            <a:endParaRPr lang="en-US"/>
          </a:p>
        </p:txBody>
      </p:sp>
    </p:spTree>
    <p:extLst>
      <p:ext uri="{BB962C8B-B14F-4D97-AF65-F5344CB8AC3E}">
        <p14:creationId xmlns:p14="http://schemas.microsoft.com/office/powerpoint/2010/main" val="2159370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BC6A2D0-5E7C-231D-FB8D-3718E8FD28AA}"/>
              </a:ext>
            </a:extLst>
          </p:cNvPr>
          <p:cNvSpPr>
            <a:spLocks noGrp="1"/>
          </p:cNvSpPr>
          <p:nvPr>
            <p:ph type="dt" sz="half" idx="10"/>
          </p:nvPr>
        </p:nvSpPr>
        <p:spPr/>
        <p:txBody>
          <a:bodyPr/>
          <a:lstStyle/>
          <a:p>
            <a:fld id="{D6D16496-58FC-4F78-BE18-7C709028D98C}" type="datetimeFigureOut">
              <a:rPr lang="en-US" smtClean="0"/>
              <a:t>7/19/2024</a:t>
            </a:fld>
            <a:endParaRPr lang="en-US"/>
          </a:p>
        </p:txBody>
      </p:sp>
      <p:sp>
        <p:nvSpPr>
          <p:cNvPr id="3" name="Footer Placeholder 2">
            <a:extLst>
              <a:ext uri="{FF2B5EF4-FFF2-40B4-BE49-F238E27FC236}">
                <a16:creationId xmlns:a16="http://schemas.microsoft.com/office/drawing/2014/main" id="{F03BAAA7-95DE-8D39-0C91-8F1DDB33381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1367D7E-D382-E1E4-5CC9-AE3C99203243}"/>
              </a:ext>
            </a:extLst>
          </p:cNvPr>
          <p:cNvSpPr>
            <a:spLocks noGrp="1"/>
          </p:cNvSpPr>
          <p:nvPr>
            <p:ph type="sldNum" sz="quarter" idx="12"/>
          </p:nvPr>
        </p:nvSpPr>
        <p:spPr/>
        <p:txBody>
          <a:bodyPr/>
          <a:lstStyle/>
          <a:p>
            <a:fld id="{641C8418-7ED2-4E76-A34E-7DFEEC9C24A6}" type="slidenum">
              <a:rPr lang="en-US" smtClean="0"/>
              <a:t>‹#›</a:t>
            </a:fld>
            <a:endParaRPr lang="en-US"/>
          </a:p>
        </p:txBody>
      </p:sp>
    </p:spTree>
    <p:extLst>
      <p:ext uri="{BB962C8B-B14F-4D97-AF65-F5344CB8AC3E}">
        <p14:creationId xmlns:p14="http://schemas.microsoft.com/office/powerpoint/2010/main" val="32230673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4D907-44E1-E4DB-CB58-F25B4AA2AF5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160CD9F-CA06-F02E-77D6-8E9EA4894D1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C2890E5-FF51-2512-24F5-0ED7F12264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80AC0D1-921F-4AF4-2CD9-16565C0A6365}"/>
              </a:ext>
            </a:extLst>
          </p:cNvPr>
          <p:cNvSpPr>
            <a:spLocks noGrp="1"/>
          </p:cNvSpPr>
          <p:nvPr>
            <p:ph type="dt" sz="half" idx="10"/>
          </p:nvPr>
        </p:nvSpPr>
        <p:spPr/>
        <p:txBody>
          <a:bodyPr/>
          <a:lstStyle/>
          <a:p>
            <a:fld id="{D6D16496-58FC-4F78-BE18-7C709028D98C}" type="datetimeFigureOut">
              <a:rPr lang="en-US" smtClean="0"/>
              <a:t>7/19/2024</a:t>
            </a:fld>
            <a:endParaRPr lang="en-US"/>
          </a:p>
        </p:txBody>
      </p:sp>
      <p:sp>
        <p:nvSpPr>
          <p:cNvPr id="6" name="Footer Placeholder 5">
            <a:extLst>
              <a:ext uri="{FF2B5EF4-FFF2-40B4-BE49-F238E27FC236}">
                <a16:creationId xmlns:a16="http://schemas.microsoft.com/office/drawing/2014/main" id="{0BDF909D-BCBC-6393-8D7D-6E5C83468F1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36E53C1-5A2C-5BDD-984B-2311EA8AE66C}"/>
              </a:ext>
            </a:extLst>
          </p:cNvPr>
          <p:cNvSpPr>
            <a:spLocks noGrp="1"/>
          </p:cNvSpPr>
          <p:nvPr>
            <p:ph type="sldNum" sz="quarter" idx="12"/>
          </p:nvPr>
        </p:nvSpPr>
        <p:spPr/>
        <p:txBody>
          <a:bodyPr/>
          <a:lstStyle/>
          <a:p>
            <a:fld id="{641C8418-7ED2-4E76-A34E-7DFEEC9C24A6}" type="slidenum">
              <a:rPr lang="en-US" smtClean="0"/>
              <a:t>‹#›</a:t>
            </a:fld>
            <a:endParaRPr lang="en-US"/>
          </a:p>
        </p:txBody>
      </p:sp>
    </p:spTree>
    <p:extLst>
      <p:ext uri="{BB962C8B-B14F-4D97-AF65-F5344CB8AC3E}">
        <p14:creationId xmlns:p14="http://schemas.microsoft.com/office/powerpoint/2010/main" val="3835172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E382AB-8E1B-8234-D632-1D92975FCDA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7C89295-1E26-7CBC-8C3D-B47B8216EBA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5CA24DE-DDD8-71CA-5512-171315D351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7316C62-D0AF-EE79-5D2A-F0D10A4304F3}"/>
              </a:ext>
            </a:extLst>
          </p:cNvPr>
          <p:cNvSpPr>
            <a:spLocks noGrp="1"/>
          </p:cNvSpPr>
          <p:nvPr>
            <p:ph type="dt" sz="half" idx="10"/>
          </p:nvPr>
        </p:nvSpPr>
        <p:spPr/>
        <p:txBody>
          <a:bodyPr/>
          <a:lstStyle/>
          <a:p>
            <a:fld id="{D6D16496-58FC-4F78-BE18-7C709028D98C}" type="datetimeFigureOut">
              <a:rPr lang="en-US" smtClean="0"/>
              <a:t>7/19/2024</a:t>
            </a:fld>
            <a:endParaRPr lang="en-US"/>
          </a:p>
        </p:txBody>
      </p:sp>
      <p:sp>
        <p:nvSpPr>
          <p:cNvPr id="6" name="Footer Placeholder 5">
            <a:extLst>
              <a:ext uri="{FF2B5EF4-FFF2-40B4-BE49-F238E27FC236}">
                <a16:creationId xmlns:a16="http://schemas.microsoft.com/office/drawing/2014/main" id="{9F551538-211D-DFB3-8FB0-CC3A0FD9D70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0A9B1A6-5CE9-A672-9E1E-2A2C802DC30D}"/>
              </a:ext>
            </a:extLst>
          </p:cNvPr>
          <p:cNvSpPr>
            <a:spLocks noGrp="1"/>
          </p:cNvSpPr>
          <p:nvPr>
            <p:ph type="sldNum" sz="quarter" idx="12"/>
          </p:nvPr>
        </p:nvSpPr>
        <p:spPr/>
        <p:txBody>
          <a:bodyPr/>
          <a:lstStyle/>
          <a:p>
            <a:fld id="{641C8418-7ED2-4E76-A34E-7DFEEC9C24A6}" type="slidenum">
              <a:rPr lang="en-US" smtClean="0"/>
              <a:t>‹#›</a:t>
            </a:fld>
            <a:endParaRPr lang="en-US"/>
          </a:p>
        </p:txBody>
      </p:sp>
    </p:spTree>
    <p:extLst>
      <p:ext uri="{BB962C8B-B14F-4D97-AF65-F5344CB8AC3E}">
        <p14:creationId xmlns:p14="http://schemas.microsoft.com/office/powerpoint/2010/main" val="35067543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3CFBBD8-0FEC-A0BE-8746-C01AFFC8D56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2D4E809-383E-277E-01B3-CAC1466D696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BC609EE-A3EA-2EF7-AF91-08AD866A3DA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D16496-58FC-4F78-BE18-7C709028D98C}" type="datetimeFigureOut">
              <a:rPr lang="en-US" smtClean="0"/>
              <a:t>7/19/2024</a:t>
            </a:fld>
            <a:endParaRPr lang="en-US"/>
          </a:p>
        </p:txBody>
      </p:sp>
      <p:sp>
        <p:nvSpPr>
          <p:cNvPr id="5" name="Footer Placeholder 4">
            <a:extLst>
              <a:ext uri="{FF2B5EF4-FFF2-40B4-BE49-F238E27FC236}">
                <a16:creationId xmlns:a16="http://schemas.microsoft.com/office/drawing/2014/main" id="{A061AAE1-7D8A-B017-C16E-E1AFE659F64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3AC1D10-3D52-5F72-3F1D-595261F2608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1C8418-7ED2-4E76-A34E-7DFEEC9C24A6}" type="slidenum">
              <a:rPr lang="en-US" smtClean="0"/>
              <a:t>‹#›</a:t>
            </a:fld>
            <a:endParaRPr lang="en-US"/>
          </a:p>
        </p:txBody>
      </p:sp>
    </p:spTree>
    <p:extLst>
      <p:ext uri="{BB962C8B-B14F-4D97-AF65-F5344CB8AC3E}">
        <p14:creationId xmlns:p14="http://schemas.microsoft.com/office/powerpoint/2010/main" val="16633739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0F76D57-ACFC-AC47-9953-35B981DDB9E8}"/>
              </a:ext>
            </a:extLst>
          </p:cNvPr>
          <p:cNvSpPr>
            <a:spLocks noChangeArrowheads="1"/>
          </p:cNvSpPr>
          <p:nvPr/>
        </p:nvSpPr>
        <p:spPr bwMode="auto">
          <a:xfrm>
            <a:off x="569844" y="2690722"/>
            <a:ext cx="10591544" cy="192348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90440" rIns="0" bIns="19044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2600" b="1" i="0" u="none" strike="noStrike" cap="none" normalizeH="0" baseline="0" dirty="0">
              <a:ln>
                <a:noFill/>
              </a:ln>
              <a:solidFill>
                <a:srgbClr val="000000"/>
              </a:solidFill>
              <a:effectLst/>
              <a:latin typeface="Gordita-Bold"/>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a:ln>
                  <a:noFill/>
                </a:ln>
                <a:solidFill>
                  <a:srgbClr val="000000"/>
                </a:solidFill>
                <a:effectLst/>
                <a:latin typeface="Gordita-Regular"/>
              </a:rPr>
              <a:t>California landlords have the right to enter a rental property for any of the following reasons</a:t>
            </a:r>
            <a:r>
              <a:rPr kumimoji="0" lang="en-US" altLang="en-US" sz="1200" b="0" i="0" u="none" strike="noStrike" cap="none" normalizeH="0" baseline="0" dirty="0">
                <a:ln>
                  <a:noFill/>
                </a:ln>
                <a:solidFill>
                  <a:srgbClr val="000000"/>
                </a:solidFill>
                <a:effectLst/>
                <a:latin typeface="Gordita-Regular"/>
              </a:rPr>
              <a:t>: </a:t>
            </a:r>
            <a:endParaRPr kumimoji="0" lang="en-US" altLang="en-US" sz="8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TextBox 3">
            <a:extLst>
              <a:ext uri="{FF2B5EF4-FFF2-40B4-BE49-F238E27FC236}">
                <a16:creationId xmlns:a16="http://schemas.microsoft.com/office/drawing/2014/main" id="{DAD76404-51C6-5849-282F-9DFA8CEFC08E}"/>
              </a:ext>
            </a:extLst>
          </p:cNvPr>
          <p:cNvSpPr txBox="1"/>
          <p:nvPr/>
        </p:nvSpPr>
        <p:spPr>
          <a:xfrm>
            <a:off x="0" y="1157238"/>
            <a:ext cx="11065565" cy="1200329"/>
          </a:xfrm>
          <a:prstGeom prst="rect">
            <a:avLst/>
          </a:prstGeom>
          <a:noFill/>
        </p:spPr>
        <p:txBody>
          <a:bodyPr wrap="square">
            <a:spAutoFit/>
          </a:bodyPr>
          <a:lstStyle/>
          <a:p>
            <a:pPr algn="ctr"/>
            <a:r>
              <a:rPr kumimoji="0" lang="en-US" altLang="en-US" sz="3600" b="1" i="0" u="none" strike="noStrike" kern="1200" cap="none" spc="0" normalizeH="0" baseline="0" noProof="0" dirty="0">
                <a:ln>
                  <a:noFill/>
                </a:ln>
                <a:solidFill>
                  <a:srgbClr val="000000"/>
                </a:solidFill>
                <a:effectLst/>
                <a:uLnTx/>
                <a:uFillTx/>
                <a:latin typeface="Gordita-Bold"/>
                <a:ea typeface="+mn-ea"/>
                <a:cs typeface="+mn-cs"/>
              </a:rPr>
              <a:t>Does a Landlord Have the Right To Enter a Rental Property in California?</a:t>
            </a:r>
            <a:endParaRPr lang="en-US" sz="3600" dirty="0"/>
          </a:p>
        </p:txBody>
      </p:sp>
    </p:spTree>
    <p:extLst>
      <p:ext uri="{BB962C8B-B14F-4D97-AF65-F5344CB8AC3E}">
        <p14:creationId xmlns:p14="http://schemas.microsoft.com/office/powerpoint/2010/main" val="37126666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7FD7ABA-6358-C621-4782-5C125E02CA92}"/>
              </a:ext>
            </a:extLst>
          </p:cNvPr>
          <p:cNvSpPr txBox="1"/>
          <p:nvPr/>
        </p:nvSpPr>
        <p:spPr>
          <a:xfrm>
            <a:off x="503582" y="-318052"/>
            <a:ext cx="9833114" cy="6740307"/>
          </a:xfrm>
          <a:prstGeom prst="rect">
            <a:avLst/>
          </a:prstGeom>
          <a:noFill/>
        </p:spPr>
        <p:txBody>
          <a:bodyPr wrap="square">
            <a:spAutoFit/>
          </a:bodyPr>
          <a:lstStyle/>
          <a:p>
            <a:pPr algn="l">
              <a:buFont typeface="Arial" panose="020B0604020202020204" pitchFamily="34" charset="0"/>
              <a:buChar char="•"/>
            </a:pPr>
            <a:endParaRPr lang="en-US" sz="3600" b="0" i="0" dirty="0">
              <a:solidFill>
                <a:srgbClr val="000000"/>
              </a:solidFill>
              <a:effectLst/>
              <a:highlight>
                <a:srgbClr val="FFFFFF"/>
              </a:highlight>
              <a:latin typeface="Gordita-Regular"/>
            </a:endParaRPr>
          </a:p>
          <a:p>
            <a:pPr algn="l">
              <a:buFont typeface="Arial" panose="020B0604020202020204" pitchFamily="34" charset="0"/>
              <a:buChar char="•"/>
            </a:pPr>
            <a:r>
              <a:rPr lang="en-US" sz="3600" b="0" i="0" dirty="0">
                <a:solidFill>
                  <a:srgbClr val="000000"/>
                </a:solidFill>
                <a:effectLst/>
                <a:highlight>
                  <a:srgbClr val="FFFFFF"/>
                </a:highlight>
                <a:latin typeface="Gordita-Regular"/>
              </a:rPr>
              <a:t>Inspecting the property.</a:t>
            </a:r>
          </a:p>
          <a:p>
            <a:pPr algn="l">
              <a:buFont typeface="Arial" panose="020B0604020202020204" pitchFamily="34" charset="0"/>
              <a:buChar char="•"/>
            </a:pPr>
            <a:endParaRPr lang="en-US" sz="3600" b="0" i="0" dirty="0">
              <a:solidFill>
                <a:srgbClr val="000000"/>
              </a:solidFill>
              <a:effectLst/>
              <a:highlight>
                <a:srgbClr val="FFFFFF"/>
              </a:highlight>
              <a:latin typeface="Gordita-Regular"/>
            </a:endParaRPr>
          </a:p>
          <a:p>
            <a:pPr algn="l">
              <a:buFont typeface="Arial" panose="020B0604020202020204" pitchFamily="34" charset="0"/>
              <a:buChar char="•"/>
            </a:pPr>
            <a:r>
              <a:rPr lang="en-US" sz="3600" b="0" i="0" dirty="0">
                <a:solidFill>
                  <a:srgbClr val="000000"/>
                </a:solidFill>
                <a:effectLst/>
                <a:highlight>
                  <a:srgbClr val="FFFFFF"/>
                </a:highlight>
                <a:latin typeface="Gordita-Regular"/>
              </a:rPr>
              <a:t>Making improvements (including decorations).</a:t>
            </a:r>
          </a:p>
          <a:p>
            <a:pPr algn="l">
              <a:buFont typeface="Arial" panose="020B0604020202020204" pitchFamily="34" charset="0"/>
              <a:buChar char="•"/>
            </a:pPr>
            <a:endParaRPr lang="en-US" sz="3600" b="0" i="0" dirty="0">
              <a:solidFill>
                <a:srgbClr val="000000"/>
              </a:solidFill>
              <a:effectLst/>
              <a:highlight>
                <a:srgbClr val="FFFFFF"/>
              </a:highlight>
              <a:latin typeface="Gordita-Regular"/>
            </a:endParaRPr>
          </a:p>
          <a:p>
            <a:pPr algn="l">
              <a:buFont typeface="Arial" panose="020B0604020202020204" pitchFamily="34" charset="0"/>
              <a:buChar char="•"/>
            </a:pPr>
            <a:r>
              <a:rPr lang="en-US" sz="3600" b="0" i="0" dirty="0">
                <a:solidFill>
                  <a:srgbClr val="000000"/>
                </a:solidFill>
                <a:effectLst/>
                <a:highlight>
                  <a:srgbClr val="FFFFFF"/>
                </a:highlight>
                <a:latin typeface="Gordita-Regular"/>
              </a:rPr>
              <a:t>Repairing or maintaining the property.</a:t>
            </a:r>
          </a:p>
          <a:p>
            <a:pPr algn="l">
              <a:buFont typeface="Arial" panose="020B0604020202020204" pitchFamily="34" charset="0"/>
              <a:buChar char="•"/>
            </a:pPr>
            <a:endParaRPr lang="en-US" sz="3600" b="0" i="0" dirty="0">
              <a:solidFill>
                <a:srgbClr val="000000"/>
              </a:solidFill>
              <a:effectLst/>
              <a:highlight>
                <a:srgbClr val="FFFFFF"/>
              </a:highlight>
              <a:latin typeface="Gordita-Regular"/>
            </a:endParaRPr>
          </a:p>
          <a:p>
            <a:pPr algn="l">
              <a:buFont typeface="Arial" panose="020B0604020202020204" pitchFamily="34" charset="0"/>
              <a:buChar char="•"/>
            </a:pPr>
            <a:r>
              <a:rPr lang="en-US" sz="3600" b="0" i="0" dirty="0">
                <a:solidFill>
                  <a:srgbClr val="000000"/>
                </a:solidFill>
                <a:effectLst/>
                <a:highlight>
                  <a:srgbClr val="FFFFFF"/>
                </a:highlight>
                <a:latin typeface="Gordita-Regular"/>
              </a:rPr>
              <a:t>Showing the property.</a:t>
            </a:r>
          </a:p>
          <a:p>
            <a:pPr algn="l">
              <a:buFont typeface="Arial" panose="020B0604020202020204" pitchFamily="34" charset="0"/>
              <a:buChar char="•"/>
            </a:pPr>
            <a:endParaRPr lang="en-US" sz="3600" b="0" i="0" dirty="0">
              <a:solidFill>
                <a:srgbClr val="000000"/>
              </a:solidFill>
              <a:effectLst/>
              <a:highlight>
                <a:srgbClr val="FFFFFF"/>
              </a:highlight>
              <a:latin typeface="Gordita-Regular"/>
            </a:endParaRPr>
          </a:p>
          <a:p>
            <a:pPr algn="l">
              <a:buFont typeface="Arial" panose="020B0604020202020204" pitchFamily="34" charset="0"/>
              <a:buChar char="•"/>
            </a:pPr>
            <a:r>
              <a:rPr lang="en-US" sz="3600" b="0" i="0" dirty="0">
                <a:solidFill>
                  <a:srgbClr val="000000"/>
                </a:solidFill>
                <a:effectLst/>
                <a:highlight>
                  <a:srgbClr val="FFFFFF"/>
                </a:highlight>
                <a:latin typeface="Gordita-Regular"/>
              </a:rPr>
              <a:t>Resolving an emergency.</a:t>
            </a:r>
          </a:p>
          <a:p>
            <a:pPr algn="l">
              <a:buFont typeface="Arial" panose="020B0604020202020204" pitchFamily="34" charset="0"/>
              <a:buChar char="•"/>
            </a:pPr>
            <a:endParaRPr lang="en-US" sz="3600" b="0" i="0" dirty="0">
              <a:solidFill>
                <a:srgbClr val="000000"/>
              </a:solidFill>
              <a:effectLst/>
              <a:highlight>
                <a:srgbClr val="FFFFFF"/>
              </a:highlight>
              <a:latin typeface="Gordita-Regular"/>
            </a:endParaRPr>
          </a:p>
          <a:p>
            <a:pPr algn="l">
              <a:buFont typeface="Arial" panose="020B0604020202020204" pitchFamily="34" charset="0"/>
              <a:buChar char="•"/>
            </a:pPr>
            <a:r>
              <a:rPr lang="en-US" sz="3600" b="0" i="0" dirty="0">
                <a:solidFill>
                  <a:srgbClr val="000000"/>
                </a:solidFill>
                <a:effectLst/>
                <a:highlight>
                  <a:srgbClr val="FFFFFF"/>
                </a:highlight>
                <a:latin typeface="Gordita-Regular"/>
              </a:rPr>
              <a:t>Complying with a court order.</a:t>
            </a:r>
          </a:p>
        </p:txBody>
      </p:sp>
    </p:spTree>
    <p:extLst>
      <p:ext uri="{BB962C8B-B14F-4D97-AF65-F5344CB8AC3E}">
        <p14:creationId xmlns:p14="http://schemas.microsoft.com/office/powerpoint/2010/main" val="29533504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F5CE391-BBDE-1E7D-F008-7D5E860614AF}"/>
              </a:ext>
            </a:extLst>
          </p:cNvPr>
          <p:cNvSpPr>
            <a:spLocks noChangeArrowheads="1"/>
          </p:cNvSpPr>
          <p:nvPr/>
        </p:nvSpPr>
        <p:spPr bwMode="auto">
          <a:xfrm>
            <a:off x="927653" y="2469707"/>
            <a:ext cx="10376452" cy="266733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95220" rIns="91440" bIns="107916"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200" b="0" i="0" u="none" strike="noStrike" cap="none" normalizeH="0" baseline="0" dirty="0">
                <a:ln>
                  <a:noFill/>
                </a:ln>
                <a:solidFill>
                  <a:srgbClr val="000000"/>
                </a:solidFill>
                <a:effectLst/>
                <a:latin typeface="Gordita-Regular"/>
              </a:rPr>
              <a:t>California landlords </a:t>
            </a:r>
            <a:r>
              <a:rPr kumimoji="0" lang="en-US" altLang="en-US" sz="3200" b="1" i="0" u="none" strike="noStrike" cap="none" normalizeH="0" baseline="0" dirty="0">
                <a:ln>
                  <a:noFill/>
                </a:ln>
                <a:solidFill>
                  <a:srgbClr val="000000"/>
                </a:solidFill>
                <a:effectLst/>
                <a:latin typeface="Gordita-Bold"/>
              </a:rPr>
              <a:t>can legally enter a rental property without permission.</a:t>
            </a:r>
            <a:r>
              <a:rPr kumimoji="0" lang="en-US" altLang="en-US" sz="3200" b="0" i="0" u="none" strike="noStrike" cap="none" normalizeH="0" baseline="0" dirty="0">
                <a:ln>
                  <a:noFill/>
                </a:ln>
                <a:solidFill>
                  <a:srgbClr val="000000"/>
                </a:solidFill>
                <a:effectLst/>
                <a:latin typeface="Gordita-Regular"/>
              </a:rPr>
              <a:t> Notice requirements still apply, but permission isn’t needed to enter for inspection, improvements, repair, showings, emergencies, or compliance with a court process. </a:t>
            </a:r>
            <a:endParaRPr kumimoji="0" lang="en-US" altLang="en-US" sz="3200" b="0" i="0" u="none" strike="noStrike" cap="none" normalizeH="0" baseline="0" dirty="0">
              <a:ln>
                <a:noFill/>
              </a:ln>
              <a:solidFill>
                <a:schemeClr val="tx1"/>
              </a:solidFill>
              <a:effectLst/>
              <a:latin typeface="Arial" panose="020B0604020202020204" pitchFamily="34" charset="0"/>
            </a:endParaRPr>
          </a:p>
        </p:txBody>
      </p:sp>
      <p:sp>
        <p:nvSpPr>
          <p:cNvPr id="4" name="TextBox 3">
            <a:extLst>
              <a:ext uri="{FF2B5EF4-FFF2-40B4-BE49-F238E27FC236}">
                <a16:creationId xmlns:a16="http://schemas.microsoft.com/office/drawing/2014/main" id="{5FA462D7-FD12-942A-6F03-DB1012ED4F7A}"/>
              </a:ext>
            </a:extLst>
          </p:cNvPr>
          <p:cNvSpPr txBox="1"/>
          <p:nvPr/>
        </p:nvSpPr>
        <p:spPr>
          <a:xfrm>
            <a:off x="954156" y="689978"/>
            <a:ext cx="9011478" cy="1200329"/>
          </a:xfrm>
          <a:prstGeom prst="rect">
            <a:avLst/>
          </a:prstGeom>
          <a:noFill/>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600" b="1" i="0" u="none" strike="noStrike" cap="none" normalizeH="0" baseline="0" dirty="0">
                <a:ln>
                  <a:noFill/>
                </a:ln>
                <a:solidFill>
                  <a:srgbClr val="000000"/>
                </a:solidFill>
                <a:effectLst/>
                <a:latin typeface="Gordita-Bold"/>
              </a:rPr>
              <a:t>Can a Landlord Enter Without Permission in California?</a:t>
            </a:r>
          </a:p>
        </p:txBody>
      </p:sp>
    </p:spTree>
    <p:extLst>
      <p:ext uri="{BB962C8B-B14F-4D97-AF65-F5344CB8AC3E}">
        <p14:creationId xmlns:p14="http://schemas.microsoft.com/office/powerpoint/2010/main" val="22044988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7B67843-E1D0-DA0F-2CEB-3E1A108036F5}"/>
              </a:ext>
            </a:extLst>
          </p:cNvPr>
          <p:cNvSpPr txBox="1"/>
          <p:nvPr/>
        </p:nvSpPr>
        <p:spPr>
          <a:xfrm>
            <a:off x="318050" y="1034534"/>
            <a:ext cx="11661913" cy="646331"/>
          </a:xfrm>
          <a:prstGeom prst="rect">
            <a:avLst/>
          </a:prstGeom>
          <a:noFill/>
        </p:spPr>
        <p:txBody>
          <a:bodyPr wrap="square">
            <a:spAutoFit/>
          </a:bodyPr>
          <a:lstStyle/>
          <a:p>
            <a:pPr algn="l"/>
            <a:r>
              <a:rPr lang="en-US" sz="3600" b="1" i="0" dirty="0">
                <a:solidFill>
                  <a:srgbClr val="000000"/>
                </a:solidFill>
                <a:effectLst/>
                <a:highlight>
                  <a:srgbClr val="FFFFFF"/>
                </a:highlight>
                <a:latin typeface="Gordita-Bold"/>
              </a:rPr>
              <a:t>Can a Landlord Show a House While Occupied in California?</a:t>
            </a:r>
          </a:p>
        </p:txBody>
      </p:sp>
      <p:sp>
        <p:nvSpPr>
          <p:cNvPr id="5" name="TextBox 4">
            <a:extLst>
              <a:ext uri="{FF2B5EF4-FFF2-40B4-BE49-F238E27FC236}">
                <a16:creationId xmlns:a16="http://schemas.microsoft.com/office/drawing/2014/main" id="{5CA6375F-086B-C020-8A77-6AFA7267424B}"/>
              </a:ext>
            </a:extLst>
          </p:cNvPr>
          <p:cNvSpPr txBox="1"/>
          <p:nvPr/>
        </p:nvSpPr>
        <p:spPr>
          <a:xfrm>
            <a:off x="927652" y="2527349"/>
            <a:ext cx="9594574" cy="2062103"/>
          </a:xfrm>
          <a:prstGeom prst="rect">
            <a:avLst/>
          </a:prstGeom>
          <a:noFill/>
        </p:spPr>
        <p:txBody>
          <a:bodyPr wrap="square">
            <a:spAutoFit/>
          </a:bodyPr>
          <a:lstStyle/>
          <a:p>
            <a:r>
              <a:rPr lang="en-US" sz="3200" b="0" i="0" dirty="0">
                <a:solidFill>
                  <a:srgbClr val="000000"/>
                </a:solidFill>
                <a:effectLst/>
                <a:highlight>
                  <a:srgbClr val="FFFFFF"/>
                </a:highlight>
                <a:latin typeface="Gordita-Regular"/>
              </a:rPr>
              <a:t>California landlords </a:t>
            </a:r>
            <a:r>
              <a:rPr lang="en-US" sz="3200" b="1" i="0" dirty="0">
                <a:solidFill>
                  <a:srgbClr val="000000"/>
                </a:solidFill>
                <a:effectLst/>
                <a:highlight>
                  <a:srgbClr val="FFFFFF"/>
                </a:highlight>
                <a:latin typeface="Gordita-Bold"/>
              </a:rPr>
              <a:t>can show an occupied house</a:t>
            </a:r>
            <a:r>
              <a:rPr lang="en-US" sz="3200" b="0" i="0" dirty="0">
                <a:solidFill>
                  <a:srgbClr val="000000"/>
                </a:solidFill>
                <a:effectLst/>
                <a:highlight>
                  <a:srgbClr val="FFFFFF"/>
                </a:highlight>
                <a:latin typeface="Gordita-Regular"/>
              </a:rPr>
              <a:t> by giving proper notice. However, they must leave written evidence of entry for the renter after every showing; landlords will often leave a business card, for example.</a:t>
            </a:r>
            <a:endParaRPr lang="en-US" sz="3200" dirty="0"/>
          </a:p>
        </p:txBody>
      </p:sp>
    </p:spTree>
    <p:extLst>
      <p:ext uri="{BB962C8B-B14F-4D97-AF65-F5344CB8AC3E}">
        <p14:creationId xmlns:p14="http://schemas.microsoft.com/office/powerpoint/2010/main" val="37030693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0718519-E6AF-B7BC-503B-1D20F2599E22}"/>
              </a:ext>
            </a:extLst>
          </p:cNvPr>
          <p:cNvSpPr txBox="1"/>
          <p:nvPr/>
        </p:nvSpPr>
        <p:spPr>
          <a:xfrm>
            <a:off x="736600" y="675902"/>
            <a:ext cx="8737600" cy="1200329"/>
          </a:xfrm>
          <a:prstGeom prst="rect">
            <a:avLst/>
          </a:prstGeom>
          <a:noFill/>
        </p:spPr>
        <p:txBody>
          <a:bodyPr wrap="square">
            <a:spAutoFit/>
          </a:bodyPr>
          <a:lstStyle/>
          <a:p>
            <a:pPr algn="l"/>
            <a:r>
              <a:rPr lang="en-US" sz="3600" b="1" i="0" dirty="0">
                <a:solidFill>
                  <a:srgbClr val="000000"/>
                </a:solidFill>
                <a:effectLst/>
                <a:highlight>
                  <a:srgbClr val="FFFFFF"/>
                </a:highlight>
                <a:latin typeface="Gordita-Bold"/>
              </a:rPr>
              <a:t>How Often Can Landlords Conduct Routine Inspections in California?</a:t>
            </a:r>
          </a:p>
        </p:txBody>
      </p:sp>
      <p:sp>
        <p:nvSpPr>
          <p:cNvPr id="5" name="TextBox 4">
            <a:extLst>
              <a:ext uri="{FF2B5EF4-FFF2-40B4-BE49-F238E27FC236}">
                <a16:creationId xmlns:a16="http://schemas.microsoft.com/office/drawing/2014/main" id="{01C28257-4457-5381-545D-A1716C4B4171}"/>
              </a:ext>
            </a:extLst>
          </p:cNvPr>
          <p:cNvSpPr txBox="1"/>
          <p:nvPr/>
        </p:nvSpPr>
        <p:spPr>
          <a:xfrm>
            <a:off x="2277532" y="2617169"/>
            <a:ext cx="7349067" cy="2554545"/>
          </a:xfrm>
          <a:prstGeom prst="rect">
            <a:avLst/>
          </a:prstGeom>
          <a:noFill/>
        </p:spPr>
        <p:txBody>
          <a:bodyPr wrap="square">
            <a:spAutoFit/>
          </a:bodyPr>
          <a:lstStyle/>
          <a:p>
            <a:r>
              <a:rPr lang="en-US" sz="3200" b="0" i="0" dirty="0">
                <a:solidFill>
                  <a:srgbClr val="000000"/>
                </a:solidFill>
                <a:effectLst/>
                <a:highlight>
                  <a:srgbClr val="FFFFFF"/>
                </a:highlight>
                <a:latin typeface="Gordita-Regular"/>
              </a:rPr>
              <a:t>California landlords have </a:t>
            </a:r>
            <a:r>
              <a:rPr lang="en-US" sz="3200" b="1" i="0" dirty="0">
                <a:solidFill>
                  <a:srgbClr val="000000"/>
                </a:solidFill>
                <a:effectLst/>
                <a:highlight>
                  <a:srgbClr val="FFFFFF"/>
                </a:highlight>
                <a:latin typeface="Gordita-Bold"/>
              </a:rPr>
              <a:t>no specific limit</a:t>
            </a:r>
            <a:r>
              <a:rPr lang="en-US" sz="3200" b="0" i="0" dirty="0">
                <a:solidFill>
                  <a:srgbClr val="000000"/>
                </a:solidFill>
                <a:effectLst/>
                <a:highlight>
                  <a:srgbClr val="FFFFFF"/>
                </a:highlight>
                <a:latin typeface="Gordita-Regular"/>
              </a:rPr>
              <a:t> on how often they can enter for inspections. The landlord isn’t allowed to enter unreasonably often, but what’s reasonable gets decided case by case.</a:t>
            </a:r>
            <a:endParaRPr lang="en-US" sz="3200" dirty="0"/>
          </a:p>
        </p:txBody>
      </p:sp>
    </p:spTree>
    <p:extLst>
      <p:ext uri="{BB962C8B-B14F-4D97-AF65-F5344CB8AC3E}">
        <p14:creationId xmlns:p14="http://schemas.microsoft.com/office/powerpoint/2010/main" val="38265194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E1709E2-8C1B-091E-ABFA-4A7AE20F100A}"/>
              </a:ext>
            </a:extLst>
          </p:cNvPr>
          <p:cNvSpPr txBox="1"/>
          <p:nvPr/>
        </p:nvSpPr>
        <p:spPr>
          <a:xfrm>
            <a:off x="1532465" y="769034"/>
            <a:ext cx="8576733" cy="1200329"/>
          </a:xfrm>
          <a:prstGeom prst="rect">
            <a:avLst/>
          </a:prstGeom>
          <a:noFill/>
        </p:spPr>
        <p:txBody>
          <a:bodyPr wrap="square">
            <a:spAutoFit/>
          </a:bodyPr>
          <a:lstStyle/>
          <a:p>
            <a:pPr algn="l"/>
            <a:r>
              <a:rPr lang="en-US" sz="3600" b="1" i="0" dirty="0">
                <a:solidFill>
                  <a:srgbClr val="000000"/>
                </a:solidFill>
                <a:effectLst/>
                <a:highlight>
                  <a:srgbClr val="FFFFFF"/>
                </a:highlight>
                <a:latin typeface="Gordita-Bold"/>
              </a:rPr>
              <a:t>How Much Notice Does a Landlord Need To Provide in California?</a:t>
            </a:r>
          </a:p>
        </p:txBody>
      </p:sp>
      <p:sp>
        <p:nvSpPr>
          <p:cNvPr id="5" name="TextBox 4">
            <a:extLst>
              <a:ext uri="{FF2B5EF4-FFF2-40B4-BE49-F238E27FC236}">
                <a16:creationId xmlns:a16="http://schemas.microsoft.com/office/drawing/2014/main" id="{99A20BDB-E204-0B5C-1F4D-71D99D53F506}"/>
              </a:ext>
            </a:extLst>
          </p:cNvPr>
          <p:cNvSpPr txBox="1"/>
          <p:nvPr/>
        </p:nvSpPr>
        <p:spPr>
          <a:xfrm>
            <a:off x="2692400" y="2385536"/>
            <a:ext cx="6096000" cy="4031873"/>
          </a:xfrm>
          <a:prstGeom prst="rect">
            <a:avLst/>
          </a:prstGeom>
          <a:noFill/>
        </p:spPr>
        <p:txBody>
          <a:bodyPr wrap="square">
            <a:spAutoFit/>
          </a:bodyPr>
          <a:lstStyle/>
          <a:p>
            <a:r>
              <a:rPr lang="en-US" sz="3200" b="0" i="0" dirty="0">
                <a:solidFill>
                  <a:srgbClr val="000000"/>
                </a:solidFill>
                <a:effectLst/>
                <a:highlight>
                  <a:srgbClr val="FFFFFF"/>
                </a:highlight>
                <a:latin typeface="Gordita-Regular"/>
              </a:rPr>
              <a:t>California landlords have to provide </a:t>
            </a:r>
            <a:r>
              <a:rPr lang="en-US" sz="3200" b="1" i="0" dirty="0">
                <a:solidFill>
                  <a:srgbClr val="000000"/>
                </a:solidFill>
                <a:effectLst/>
                <a:highlight>
                  <a:srgbClr val="FFFFFF"/>
                </a:highlight>
                <a:latin typeface="Gordita-Bold"/>
              </a:rPr>
              <a:t>24 hours of advance notice</a:t>
            </a:r>
            <a:r>
              <a:rPr lang="en-US" sz="3200" b="0" i="0" dirty="0">
                <a:solidFill>
                  <a:srgbClr val="000000"/>
                </a:solidFill>
                <a:effectLst/>
                <a:highlight>
                  <a:srgbClr val="FFFFFF"/>
                </a:highlight>
                <a:latin typeface="Gordita-Regular"/>
              </a:rPr>
              <a:t> by default, unless there’s an emergency or the renter is present and agrees to the entry. For any longer or shorter notice periods, there must be evidence why the usual requirements shouldn’t apply</a:t>
            </a:r>
            <a:r>
              <a:rPr lang="en-US" b="0" i="0" dirty="0">
                <a:solidFill>
                  <a:srgbClr val="000000"/>
                </a:solidFill>
                <a:effectLst/>
                <a:highlight>
                  <a:srgbClr val="FFFFFF"/>
                </a:highlight>
                <a:latin typeface="Gordita-Regular"/>
              </a:rPr>
              <a:t>.</a:t>
            </a:r>
            <a:endParaRPr lang="en-US" dirty="0"/>
          </a:p>
        </p:txBody>
      </p:sp>
    </p:spTree>
    <p:extLst>
      <p:ext uri="{BB962C8B-B14F-4D97-AF65-F5344CB8AC3E}">
        <p14:creationId xmlns:p14="http://schemas.microsoft.com/office/powerpoint/2010/main" val="3421700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TotalTime>
  <Words>262</Words>
  <Application>Microsoft Office PowerPoint</Application>
  <PresentationFormat>Widescreen</PresentationFormat>
  <Paragraphs>23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Gordita-Bold</vt:lpstr>
      <vt:lpstr>Gordita-Regular</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Darren Babby</dc:creator>
  <cp:lastModifiedBy>Darren Babby</cp:lastModifiedBy>
  <cp:revision>1</cp:revision>
  <dcterms:created xsi:type="dcterms:W3CDTF">2024-07-19T19:53:51Z</dcterms:created>
  <dcterms:modified xsi:type="dcterms:W3CDTF">2024-07-19T20:05:32Z</dcterms:modified>
</cp:coreProperties>
</file>