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57" r:id="rId4"/>
    <p:sldId id="258" r:id="rId5"/>
    <p:sldId id="262" r:id="rId6"/>
    <p:sldId id="263"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3F45-DA9B-136D-FA2F-DB12EA18D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228099-62A6-DDA6-C92C-A20EF49FA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1B4DDA-BCD9-B633-4F90-55B1DBA09D4A}"/>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EE575401-512A-538F-D8EC-10BC7AEF8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66C56-0B92-CB32-C638-B27954CAB3C1}"/>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408426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F056-7FD4-ECC3-1E00-6D40E2BB8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0E667B-93CF-AE6D-B926-304A7D7F1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4D277-0CC2-58B1-98E1-C9B95558BA8C}"/>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B20958DA-AB18-3892-15CF-9E99D44DF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F3600-E576-36CA-3F6E-F549E3ABE001}"/>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12086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A1563-CB55-665A-6C22-D1B4E8662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03705-A104-44D7-8977-BC969E3C8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76F08-9FB4-8EC2-5164-4F71A8DD6239}"/>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95F8DE40-CAB4-693F-957F-60AE1D218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249A8-A16C-05E9-9FA7-73F533BCE584}"/>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42444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710A-0E64-BDAE-02E7-8434FA0D5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9159F-FFC7-6A02-8965-1B2759ECD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D9D59-E4D5-7316-5C95-D953D09DB9BD}"/>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4A3FDCE2-7330-AE9E-0FF5-B88BD31C3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D7ABC-CEAC-5BBC-2AB7-0FA2ECD0A4DD}"/>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41601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FAF4-94FB-F7F2-C4FD-EAE0A62E8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26BB7-F565-8CB5-4619-8067C2748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3C4E2-7C30-1242-788B-EFDA02303B62}"/>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7155F3D2-1653-7B3C-A3DD-83C406185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3F6FD-F330-17BB-27BE-5AC622F31D76}"/>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6436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B724-3F84-E16A-3676-B8F6F169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AB9C3-EFF4-15F5-0F57-8DF61CD1D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B0626-05B4-131E-F8AD-B98B93F7B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C33ED-7670-A410-8A1D-3C7D850D949D}"/>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6" name="Footer Placeholder 5">
            <a:extLst>
              <a:ext uri="{FF2B5EF4-FFF2-40B4-BE49-F238E27FC236}">
                <a16:creationId xmlns:a16="http://schemas.microsoft.com/office/drawing/2014/main" id="{875FFD70-B1E4-F136-F5E7-1513C56B5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1D2D0-6A5F-224E-8CFF-762D7A6DDDEF}"/>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60996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9844-6E13-AE40-9C06-409040B22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0CC82-4450-5D1B-F514-C7BEB28DC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B1D45-696E-77C4-84A4-E4595EA9F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26756-6DDC-B811-477D-D3D5D97CA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556B2-E9F0-E958-20EB-A22674EF3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6CFBD-37FD-9720-D0D5-B5E9329AD3EC}"/>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8" name="Footer Placeholder 7">
            <a:extLst>
              <a:ext uri="{FF2B5EF4-FFF2-40B4-BE49-F238E27FC236}">
                <a16:creationId xmlns:a16="http://schemas.microsoft.com/office/drawing/2014/main" id="{593DB4CD-791B-E304-E666-3C6B4AD433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5A9AD-5A81-57A4-30B4-FBFFDF2ED7F3}"/>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8466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5B59-F00A-8B00-7E5F-8339B17E9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43A48-1923-6404-6046-516EE62B5434}"/>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4" name="Footer Placeholder 3">
            <a:extLst>
              <a:ext uri="{FF2B5EF4-FFF2-40B4-BE49-F238E27FC236}">
                <a16:creationId xmlns:a16="http://schemas.microsoft.com/office/drawing/2014/main" id="{CC573419-9F2F-F88B-0FCD-81386671E3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FAD4A-5003-8462-49E9-AAC427265C0E}"/>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12037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836C2-2203-18E9-B52C-86B5D68881AF}"/>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3" name="Footer Placeholder 2">
            <a:extLst>
              <a:ext uri="{FF2B5EF4-FFF2-40B4-BE49-F238E27FC236}">
                <a16:creationId xmlns:a16="http://schemas.microsoft.com/office/drawing/2014/main" id="{8490EA1B-3BC6-1ADF-058A-4ED341480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F07A2-E60F-B464-204C-4F97A408941E}"/>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76695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171-2D3B-399C-8422-A856C34DE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FC37E-DC9E-3E7A-ED7D-29B854052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FB854-8E27-75A6-6950-A87C123A7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71A39-1D4F-477A-67BC-34D8D3412B8A}"/>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6" name="Footer Placeholder 5">
            <a:extLst>
              <a:ext uri="{FF2B5EF4-FFF2-40B4-BE49-F238E27FC236}">
                <a16:creationId xmlns:a16="http://schemas.microsoft.com/office/drawing/2014/main" id="{4373F2B6-D7D2-B374-6D15-8B3ADCF0F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AF340-FBCC-8228-3E68-FE16C52DAC5C}"/>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28322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7C7-1184-CFA1-973A-E9A7F3FAA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71DB0-92BC-A9A5-FCAE-8AB71F0B2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10212-3BF0-4F44-E7DA-BA9F0A53D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5AFC7-831A-941D-BD85-937C5DAF6CAB}"/>
              </a:ext>
            </a:extLst>
          </p:cNvPr>
          <p:cNvSpPr>
            <a:spLocks noGrp="1"/>
          </p:cNvSpPr>
          <p:nvPr>
            <p:ph type="dt" sz="half" idx="10"/>
          </p:nvPr>
        </p:nvSpPr>
        <p:spPr/>
        <p:txBody>
          <a:bodyPr/>
          <a:lstStyle/>
          <a:p>
            <a:fld id="{84E61877-6344-461B-BB87-A0E86E57BDFE}" type="datetimeFigureOut">
              <a:rPr lang="en-US" smtClean="0"/>
              <a:t>9/6/2024</a:t>
            </a:fld>
            <a:endParaRPr lang="en-US"/>
          </a:p>
        </p:txBody>
      </p:sp>
      <p:sp>
        <p:nvSpPr>
          <p:cNvPr id="6" name="Footer Placeholder 5">
            <a:extLst>
              <a:ext uri="{FF2B5EF4-FFF2-40B4-BE49-F238E27FC236}">
                <a16:creationId xmlns:a16="http://schemas.microsoft.com/office/drawing/2014/main" id="{F80047B5-EA66-9357-DD0E-0B4C288C7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1EED1-7501-7C79-ABB7-1B256152F037}"/>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52020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9D76C-60D3-0D0A-89BC-7C656DC9E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AB10F-88AD-4128-9987-969C447E3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BA3F1-D74F-E9B1-C02E-32D269FEC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61877-6344-461B-BB87-A0E86E57BDFE}" type="datetimeFigureOut">
              <a:rPr lang="en-US" smtClean="0"/>
              <a:t>9/6/2024</a:t>
            </a:fld>
            <a:endParaRPr lang="en-US"/>
          </a:p>
        </p:txBody>
      </p:sp>
      <p:sp>
        <p:nvSpPr>
          <p:cNvPr id="5" name="Footer Placeholder 4">
            <a:extLst>
              <a:ext uri="{FF2B5EF4-FFF2-40B4-BE49-F238E27FC236}">
                <a16:creationId xmlns:a16="http://schemas.microsoft.com/office/drawing/2014/main" id="{BBDB09A1-6566-61A5-B82B-903A8A408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71D7B-4BC0-FECD-3E00-F27EE26A2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5E0D0-DB83-44C7-8C96-3FF11598777B}" type="slidenum">
              <a:rPr lang="en-US" smtClean="0"/>
              <a:t>‹#›</a:t>
            </a:fld>
            <a:endParaRPr lang="en-US"/>
          </a:p>
        </p:txBody>
      </p:sp>
    </p:spTree>
    <p:extLst>
      <p:ext uri="{BB962C8B-B14F-4D97-AF65-F5344CB8AC3E}">
        <p14:creationId xmlns:p14="http://schemas.microsoft.com/office/powerpoint/2010/main" val="176072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7"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6AAD1-9D53-AD47-00F9-6F96289C601E}"/>
              </a:ext>
            </a:extLst>
          </p:cNvPr>
          <p:cNvSpPr txBox="1"/>
          <p:nvPr/>
        </p:nvSpPr>
        <p:spPr>
          <a:xfrm>
            <a:off x="1627436" y="2548542"/>
            <a:ext cx="9172447" cy="2739211"/>
          </a:xfrm>
          <a:prstGeom prst="rect">
            <a:avLst/>
          </a:prstGeom>
          <a:noFill/>
        </p:spPr>
        <p:txBody>
          <a:bodyPr wrap="none" rtlCol="0">
            <a:spAutoFit/>
          </a:bodyPr>
          <a:lstStyle/>
          <a:p>
            <a:r>
              <a:rPr lang="en-US" sz="4400" b="1" dirty="0">
                <a:solidFill>
                  <a:srgbClr val="92D050"/>
                </a:solidFill>
                <a:latin typeface="Arial Rounded MT Bold" panose="020F0704030504030204" pitchFamily="34" charset="0"/>
              </a:rPr>
              <a:t>Current Rental Market Snapshot</a:t>
            </a:r>
          </a:p>
          <a:p>
            <a:pPr algn="ctr"/>
            <a:r>
              <a:rPr lang="en-US" sz="4400" b="1" dirty="0">
                <a:solidFill>
                  <a:srgbClr val="92D050"/>
                </a:solidFill>
                <a:latin typeface="Arial Rounded MT Bold" panose="020F0704030504030204" pitchFamily="34" charset="0"/>
              </a:rPr>
              <a:t>For</a:t>
            </a:r>
          </a:p>
          <a:p>
            <a:pPr algn="ctr"/>
            <a:r>
              <a:rPr lang="en-US" sz="4400" b="1" dirty="0">
                <a:solidFill>
                  <a:srgbClr val="92D050"/>
                </a:solidFill>
                <a:latin typeface="Arial Rounded MT Bold" panose="020F0704030504030204" pitchFamily="34" charset="0"/>
              </a:rPr>
              <a:t>Downtown Sacramento </a:t>
            </a:r>
          </a:p>
          <a:p>
            <a:pPr algn="ctr"/>
            <a:endParaRPr lang="en-US" sz="4000" dirty="0"/>
          </a:p>
        </p:txBody>
      </p:sp>
      <p:pic>
        <p:nvPicPr>
          <p:cNvPr id="10" name="Picture 9">
            <a:extLst>
              <a:ext uri="{FF2B5EF4-FFF2-40B4-BE49-F238E27FC236}">
                <a16:creationId xmlns:a16="http://schemas.microsoft.com/office/drawing/2014/main" id="{1D164AD8-6E86-2015-9855-36C137336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08" y="294916"/>
            <a:ext cx="1620148" cy="1620148"/>
          </a:xfrm>
          <a:prstGeom prst="rect">
            <a:avLst/>
          </a:prstGeom>
        </p:spPr>
      </p:pic>
      <p:sp>
        <p:nvSpPr>
          <p:cNvPr id="11" name="TextBox 10">
            <a:extLst>
              <a:ext uri="{FF2B5EF4-FFF2-40B4-BE49-F238E27FC236}">
                <a16:creationId xmlns:a16="http://schemas.microsoft.com/office/drawing/2014/main" id="{3AC4FE52-E699-8081-F8D4-AD815CD3F005}"/>
              </a:ext>
            </a:extLst>
          </p:cNvPr>
          <p:cNvSpPr txBox="1"/>
          <p:nvPr/>
        </p:nvSpPr>
        <p:spPr>
          <a:xfrm>
            <a:off x="2081085" y="6305908"/>
            <a:ext cx="8029827" cy="369332"/>
          </a:xfrm>
          <a:prstGeom prst="rect">
            <a:avLst/>
          </a:prstGeom>
          <a:noFill/>
        </p:spPr>
        <p:txBody>
          <a:bodyPr wrap="none" rtlCol="0">
            <a:spAutoFit/>
          </a:bodyPr>
          <a:lstStyle/>
          <a:p>
            <a:r>
              <a:rPr lang="en-US" dirty="0"/>
              <a:t>M&amp;M Properties | 1545 River Park Dr.#100 | Sacramento CA 95815 | 916.500.8188  </a:t>
            </a:r>
          </a:p>
        </p:txBody>
      </p:sp>
    </p:spTree>
    <p:extLst>
      <p:ext uri="{BB962C8B-B14F-4D97-AF65-F5344CB8AC3E}">
        <p14:creationId xmlns:p14="http://schemas.microsoft.com/office/powerpoint/2010/main" val="314477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9DD5C-1CB6-FE8C-BCE5-C45241245C05}"/>
              </a:ext>
            </a:extLst>
          </p:cNvPr>
          <p:cNvSpPr txBox="1"/>
          <p:nvPr/>
        </p:nvSpPr>
        <p:spPr>
          <a:xfrm>
            <a:off x="0" y="99897"/>
            <a:ext cx="12180498" cy="6863417"/>
          </a:xfrm>
          <a:prstGeom prst="rect">
            <a:avLst/>
          </a:prstGeom>
          <a:noFill/>
        </p:spPr>
        <p:txBody>
          <a:bodyPr wrap="square">
            <a:spAutoFit/>
          </a:bodyPr>
          <a:lstStyle/>
          <a:p>
            <a:pPr algn="ctr"/>
            <a:r>
              <a:rPr lang="en-US" sz="2000" b="1" dirty="0"/>
              <a:t>Sacramento Rental Market and Investment Climate</a:t>
            </a:r>
          </a:p>
          <a:p>
            <a:endParaRPr lang="en-US" sz="1200" dirty="0"/>
          </a:p>
          <a:p>
            <a:pPr algn="ctr"/>
            <a:r>
              <a:rPr lang="en-US" b="1" dirty="0"/>
              <a:t>Rental Market</a:t>
            </a:r>
          </a:p>
          <a:p>
            <a:endParaRPr lang="en-US" sz="1200" dirty="0"/>
          </a:p>
          <a:p>
            <a:r>
              <a:rPr lang="en-US" sz="1200" dirty="0"/>
              <a:t>The Sacramento rental market has been relatively stable in recent years, with steady demand and moderate rent increases. While the market has seen some fluctuations due to economic factors and housing trends, it has generally remained a favorable location for renters. </a:t>
            </a:r>
          </a:p>
          <a:p>
            <a:endParaRPr lang="en-US" sz="1200" dirty="0"/>
          </a:p>
          <a:p>
            <a:r>
              <a:rPr lang="en-US" sz="1200" b="1" dirty="0"/>
              <a:t>Demand: </a:t>
            </a:r>
            <a:r>
              <a:rPr lang="en-US" sz="1200" dirty="0"/>
              <a:t>Sacramento's growing population and strong job market have contributed to consistent demand for rental properties.</a:t>
            </a:r>
          </a:p>
          <a:p>
            <a:endParaRPr lang="en-US" sz="1200" b="1" dirty="0"/>
          </a:p>
          <a:p>
            <a:r>
              <a:rPr lang="en-US" sz="1200" b="1" dirty="0"/>
              <a:t>Rent Prices: </a:t>
            </a:r>
            <a:r>
              <a:rPr lang="en-US" sz="1200" dirty="0"/>
              <a:t>While rent prices have risen over time, they generally remain lower than many other major California cities.</a:t>
            </a:r>
          </a:p>
          <a:p>
            <a:endParaRPr lang="en-US" sz="1200" b="1" dirty="0"/>
          </a:p>
          <a:p>
            <a:r>
              <a:rPr lang="en-US" sz="1200" b="1" dirty="0"/>
              <a:t>Inventory: </a:t>
            </a:r>
            <a:r>
              <a:rPr lang="en-US" sz="1200" dirty="0"/>
              <a:t>The availability of rental units can vary depending on the specific neighborhood and property type, but there is generally a sufficient supply to meet demand.</a:t>
            </a:r>
          </a:p>
          <a:p>
            <a:endParaRPr lang="en-US" sz="1200" dirty="0"/>
          </a:p>
          <a:p>
            <a:pPr algn="ctr"/>
            <a:r>
              <a:rPr lang="en-US" b="1" dirty="0"/>
              <a:t>Rental Investment Climate</a:t>
            </a:r>
          </a:p>
          <a:p>
            <a:endParaRPr lang="en-US" sz="1200" dirty="0"/>
          </a:p>
          <a:p>
            <a:r>
              <a:rPr lang="en-US" sz="1200" dirty="0"/>
              <a:t>Sacramento has been a popular choice for real estate investors, including those focusing on rental properties. Here's a breakdown of the investment climate:</a:t>
            </a:r>
          </a:p>
          <a:p>
            <a:endParaRPr lang="en-US" sz="1200" dirty="0"/>
          </a:p>
          <a:p>
            <a:r>
              <a:rPr lang="en-US" sz="1200" b="1" dirty="0"/>
              <a:t>Cap Rates:</a:t>
            </a:r>
            <a:r>
              <a:rPr lang="en-US" sz="1200" dirty="0"/>
              <a:t> While cap rates can fluctuate, Sacramento generally offers competitive returns for rental property investors.</a:t>
            </a:r>
          </a:p>
          <a:p>
            <a:endParaRPr lang="en-US" sz="1200" dirty="0"/>
          </a:p>
          <a:p>
            <a:r>
              <a:rPr lang="en-US" sz="1200" b="1" dirty="0"/>
              <a:t>Appreciation: </a:t>
            </a:r>
            <a:r>
              <a:rPr lang="en-US" sz="1200" dirty="0"/>
              <a:t>The city's strong job market and growing population have contributed to steady property value appreciation.</a:t>
            </a:r>
          </a:p>
          <a:p>
            <a:endParaRPr lang="en-US" sz="1200" dirty="0"/>
          </a:p>
          <a:p>
            <a:r>
              <a:rPr lang="en-US" sz="1200" b="1" dirty="0"/>
              <a:t>Tenant Demand: </a:t>
            </a:r>
            <a:r>
              <a:rPr lang="en-US" sz="1200" dirty="0"/>
              <a:t>The consistent demand for rental housing in Sacramento provides a stable income stream for landlords.</a:t>
            </a:r>
          </a:p>
          <a:p>
            <a:endParaRPr lang="en-US" sz="1200" dirty="0"/>
          </a:p>
          <a:p>
            <a:r>
              <a:rPr lang="en-US" sz="1200" b="1" dirty="0"/>
              <a:t>Market Stability: </a:t>
            </a:r>
            <a:r>
              <a:rPr lang="en-US" sz="1200" dirty="0"/>
              <a:t>While the real estate market is subject to economic cycles, Sacramento has historically shown resilience and stability.</a:t>
            </a:r>
          </a:p>
          <a:p>
            <a:endParaRPr lang="en-US" sz="1200" dirty="0"/>
          </a:p>
          <a:p>
            <a:r>
              <a:rPr lang="en-US" sz="1200" b="1" dirty="0"/>
              <a:t>Factors to Consider:</a:t>
            </a:r>
          </a:p>
          <a:p>
            <a:endParaRPr lang="en-US" sz="1200" dirty="0"/>
          </a:p>
          <a:p>
            <a:r>
              <a:rPr lang="en-US" sz="1200" b="1" dirty="0"/>
              <a:t>Neighborhoods:</a:t>
            </a:r>
            <a:r>
              <a:rPr lang="en-US" sz="1200" dirty="0"/>
              <a:t> The choice of neighborhood can significantly impact rental income, property values, and tenant demand.</a:t>
            </a:r>
          </a:p>
          <a:p>
            <a:r>
              <a:rPr lang="en-US" sz="1200" b="1" dirty="0"/>
              <a:t>Property Type: </a:t>
            </a:r>
            <a:r>
              <a:rPr lang="en-US" sz="1200" dirty="0"/>
              <a:t>Different property types (e.g., single-family homes, apartments, condos) have varying investment characteristics.</a:t>
            </a:r>
          </a:p>
          <a:p>
            <a:r>
              <a:rPr lang="en-US" sz="1200" b="1" dirty="0"/>
              <a:t>Market Research:</a:t>
            </a:r>
            <a:r>
              <a:rPr lang="en-US" sz="1200" dirty="0"/>
              <a:t> Conducting thorough market research is essential for making informed investment decisions.</a:t>
            </a:r>
          </a:p>
          <a:p>
            <a:r>
              <a:rPr lang="en-US" sz="1200" b="1" dirty="0"/>
              <a:t>Regulations: </a:t>
            </a:r>
            <a:r>
              <a:rPr lang="en-US" sz="1200" dirty="0"/>
              <a:t>Understanding local regulations and zoning laws is crucial for rental property owners.</a:t>
            </a:r>
          </a:p>
          <a:p>
            <a:endParaRPr lang="en-US" sz="1200" dirty="0"/>
          </a:p>
          <a:p>
            <a:r>
              <a:rPr lang="en-US" sz="1200" dirty="0"/>
              <a:t>Overall, Sacramento's rental market and investment climate offer a favorable environment for those considering real estate investments. However, it's important to conduct thorough research and consult with real estate professionals  to assist you in making informed decisions based on your specific goals and financial situation.</a:t>
            </a:r>
          </a:p>
          <a:p>
            <a:endParaRPr lang="en-US" sz="1200" dirty="0"/>
          </a:p>
        </p:txBody>
      </p:sp>
    </p:spTree>
    <p:extLst>
      <p:ext uri="{BB962C8B-B14F-4D97-AF65-F5344CB8AC3E}">
        <p14:creationId xmlns:p14="http://schemas.microsoft.com/office/powerpoint/2010/main" val="131130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95F68-EF55-9C3A-394A-D3AEA7AF3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757" y="556811"/>
            <a:ext cx="8316486" cy="5744377"/>
          </a:xfrm>
          <a:prstGeom prst="rect">
            <a:avLst/>
          </a:prstGeom>
        </p:spPr>
      </p:pic>
    </p:spTree>
    <p:extLst>
      <p:ext uri="{BB962C8B-B14F-4D97-AF65-F5344CB8AC3E}">
        <p14:creationId xmlns:p14="http://schemas.microsoft.com/office/powerpoint/2010/main" val="300067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AD3FFD-3ADD-6524-71E7-2B0F51DC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810" y="190048"/>
            <a:ext cx="8278380" cy="6477904"/>
          </a:xfrm>
          <a:prstGeom prst="rect">
            <a:avLst/>
          </a:prstGeom>
        </p:spPr>
      </p:pic>
      <p:pic>
        <p:nvPicPr>
          <p:cNvPr id="5" name="Picture 4">
            <a:extLst>
              <a:ext uri="{FF2B5EF4-FFF2-40B4-BE49-F238E27FC236}">
                <a16:creationId xmlns:a16="http://schemas.microsoft.com/office/drawing/2014/main" id="{E7A91880-8C6C-3D06-789E-4FAC2EF4E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94" y="396815"/>
            <a:ext cx="1577016" cy="1577016"/>
          </a:xfrm>
          <a:prstGeom prst="rect">
            <a:avLst/>
          </a:prstGeom>
        </p:spPr>
      </p:pic>
    </p:spTree>
    <p:extLst>
      <p:ext uri="{BB962C8B-B14F-4D97-AF65-F5344CB8AC3E}">
        <p14:creationId xmlns:p14="http://schemas.microsoft.com/office/powerpoint/2010/main" val="229430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DB230-4D94-BBCC-65D8-17A7CD8CF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15" y="513943"/>
            <a:ext cx="8202170" cy="5830114"/>
          </a:xfrm>
          <a:prstGeom prst="rect">
            <a:avLst/>
          </a:prstGeom>
        </p:spPr>
      </p:pic>
    </p:spTree>
    <p:extLst>
      <p:ext uri="{BB962C8B-B14F-4D97-AF65-F5344CB8AC3E}">
        <p14:creationId xmlns:p14="http://schemas.microsoft.com/office/powerpoint/2010/main" val="56781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CE451-EAB0-8984-E734-DCC25D6ECEBA}"/>
              </a:ext>
            </a:extLst>
          </p:cNvPr>
          <p:cNvPicPr>
            <a:picLocks noChangeAspect="1"/>
          </p:cNvPicPr>
          <p:nvPr/>
        </p:nvPicPr>
        <p:blipFill>
          <a:blip r:embed="rId2"/>
          <a:stretch>
            <a:fillRect/>
          </a:stretch>
        </p:blipFill>
        <p:spPr>
          <a:xfrm>
            <a:off x="6091237" y="3390894"/>
            <a:ext cx="9526" cy="76211"/>
          </a:xfrm>
          <a:prstGeom prst="rect">
            <a:avLst/>
          </a:prstGeom>
        </p:spPr>
      </p:pic>
      <p:pic>
        <p:nvPicPr>
          <p:cNvPr id="4" name="Picture 3">
            <a:extLst>
              <a:ext uri="{FF2B5EF4-FFF2-40B4-BE49-F238E27FC236}">
                <a16:creationId xmlns:a16="http://schemas.microsoft.com/office/drawing/2014/main" id="{E0B9DF87-420D-A5C1-FAF6-B9A90CEC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131" y="3414710"/>
            <a:ext cx="85737" cy="28579"/>
          </a:xfrm>
          <a:prstGeom prst="rect">
            <a:avLst/>
          </a:prstGeom>
        </p:spPr>
      </p:pic>
      <p:pic>
        <p:nvPicPr>
          <p:cNvPr id="8" name="Picture 7">
            <a:extLst>
              <a:ext uri="{FF2B5EF4-FFF2-40B4-BE49-F238E27FC236}">
                <a16:creationId xmlns:a16="http://schemas.microsoft.com/office/drawing/2014/main" id="{F3DD7720-4DF9-13E4-AAB2-C37EACCCB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85" y="94784"/>
            <a:ext cx="5344271" cy="3372321"/>
          </a:xfrm>
          <a:prstGeom prst="rect">
            <a:avLst/>
          </a:prstGeom>
        </p:spPr>
      </p:pic>
      <p:pic>
        <p:nvPicPr>
          <p:cNvPr id="11" name="Picture 10">
            <a:extLst>
              <a:ext uri="{FF2B5EF4-FFF2-40B4-BE49-F238E27FC236}">
                <a16:creationId xmlns:a16="http://schemas.microsoft.com/office/drawing/2014/main" id="{3056A100-68C6-0A20-E256-16E79F193F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110" y="2705326"/>
            <a:ext cx="781159" cy="619211"/>
          </a:xfrm>
          <a:prstGeom prst="rect">
            <a:avLst/>
          </a:prstGeom>
        </p:spPr>
      </p:pic>
      <p:pic>
        <p:nvPicPr>
          <p:cNvPr id="13" name="Picture 12">
            <a:extLst>
              <a:ext uri="{FF2B5EF4-FFF2-40B4-BE49-F238E27FC236}">
                <a16:creationId xmlns:a16="http://schemas.microsoft.com/office/drawing/2014/main" id="{C1300EBF-4EE0-B1E7-6E63-7965EF8DAC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110" y="1923691"/>
            <a:ext cx="7259131" cy="4686930"/>
          </a:xfrm>
          <a:prstGeom prst="rect">
            <a:avLst/>
          </a:prstGeom>
        </p:spPr>
      </p:pic>
      <p:pic>
        <p:nvPicPr>
          <p:cNvPr id="21" name="Picture 20">
            <a:extLst>
              <a:ext uri="{FF2B5EF4-FFF2-40B4-BE49-F238E27FC236}">
                <a16:creationId xmlns:a16="http://schemas.microsoft.com/office/drawing/2014/main" id="{9D19482A-5F19-C6BD-B842-9FA713139D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139" y="3978394"/>
            <a:ext cx="1885950" cy="1885950"/>
          </a:xfrm>
          <a:prstGeom prst="rect">
            <a:avLst/>
          </a:prstGeom>
        </p:spPr>
      </p:pic>
    </p:spTree>
    <p:extLst>
      <p:ext uri="{BB962C8B-B14F-4D97-AF65-F5344CB8AC3E}">
        <p14:creationId xmlns:p14="http://schemas.microsoft.com/office/powerpoint/2010/main" val="365902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26A2D-788C-770F-57EB-8779F55DB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15" y="3348026"/>
            <a:ext cx="133369" cy="161948"/>
          </a:xfrm>
          <a:prstGeom prst="rect">
            <a:avLst/>
          </a:prstGeom>
        </p:spPr>
      </p:pic>
      <p:pic>
        <p:nvPicPr>
          <p:cNvPr id="5" name="Picture 4">
            <a:extLst>
              <a:ext uri="{FF2B5EF4-FFF2-40B4-BE49-F238E27FC236}">
                <a16:creationId xmlns:a16="http://schemas.microsoft.com/office/drawing/2014/main" id="{E064BBA9-8FC6-1B35-DA77-4F14185AA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336" y="1190312"/>
            <a:ext cx="8259328" cy="4477375"/>
          </a:xfrm>
          <a:prstGeom prst="rect">
            <a:avLst/>
          </a:prstGeom>
        </p:spPr>
      </p:pic>
      <p:pic>
        <p:nvPicPr>
          <p:cNvPr id="2" name="Picture 1">
            <a:extLst>
              <a:ext uri="{FF2B5EF4-FFF2-40B4-BE49-F238E27FC236}">
                <a16:creationId xmlns:a16="http://schemas.microsoft.com/office/drawing/2014/main" id="{87497D7C-AAAC-539E-899A-206EF2378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26" y="247337"/>
            <a:ext cx="1885950" cy="1885950"/>
          </a:xfrm>
          <a:prstGeom prst="rect">
            <a:avLst/>
          </a:prstGeom>
        </p:spPr>
      </p:pic>
    </p:spTree>
    <p:extLst>
      <p:ext uri="{BB962C8B-B14F-4D97-AF65-F5344CB8AC3E}">
        <p14:creationId xmlns:p14="http://schemas.microsoft.com/office/powerpoint/2010/main" val="418254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CBAF7C-9938-9EDD-A980-853181A85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434" y="0"/>
            <a:ext cx="7433131" cy="6858000"/>
          </a:xfrm>
          <a:prstGeom prst="rect">
            <a:avLst/>
          </a:prstGeom>
        </p:spPr>
      </p:pic>
      <p:pic>
        <p:nvPicPr>
          <p:cNvPr id="2" name="Picture 1">
            <a:extLst>
              <a:ext uri="{FF2B5EF4-FFF2-40B4-BE49-F238E27FC236}">
                <a16:creationId xmlns:a16="http://schemas.microsoft.com/office/drawing/2014/main" id="{D2D69236-58B5-E175-F86C-C1FC712A6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73" y="569343"/>
            <a:ext cx="1620148" cy="1620148"/>
          </a:xfrm>
          <a:prstGeom prst="rect">
            <a:avLst/>
          </a:prstGeom>
        </p:spPr>
      </p:pic>
    </p:spTree>
    <p:extLst>
      <p:ext uri="{BB962C8B-B14F-4D97-AF65-F5344CB8AC3E}">
        <p14:creationId xmlns:p14="http://schemas.microsoft.com/office/powerpoint/2010/main" val="84089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378</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Darren Babby</dc:creator>
  <cp:lastModifiedBy>Darren Babby</cp:lastModifiedBy>
  <cp:revision>2</cp:revision>
  <dcterms:created xsi:type="dcterms:W3CDTF">2024-08-23T17:47:34Z</dcterms:created>
  <dcterms:modified xsi:type="dcterms:W3CDTF">2024-09-06T18:24:49Z</dcterms:modified>
</cp:coreProperties>
</file>