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268" r:id="rId6"/>
    <p:sldId id="271"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9" autoAdjust="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mproperties.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33067" y="1871134"/>
            <a:ext cx="4972939" cy="2279688"/>
          </a:xfrm>
        </p:spPr>
        <p:txBody>
          <a:bodyPr>
            <a:normAutofit fontScale="90000"/>
          </a:bodyPr>
          <a:lstStyle/>
          <a:p>
            <a:r>
              <a:rPr lang="en-US" dirty="0"/>
              <a:t>M&amp;M Properties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33065" y="4360334"/>
            <a:ext cx="5935133" cy="635000"/>
          </a:xfrm>
        </p:spPr>
        <p:txBody>
          <a:bodyPr>
            <a:noAutofit/>
          </a:bodyPr>
          <a:lstStyle/>
          <a:p>
            <a:r>
              <a:rPr lang="en-US" sz="1400" dirty="0"/>
              <a:t>1545 River Park Drive #100 | Sacramento, CA 95815</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448C964-68DF-847B-FEA6-8277F1F33FE5}"/>
              </a:ext>
            </a:extLst>
          </p:cNvPr>
          <p:cNvPicPr>
            <a:picLocks noChangeAspect="1"/>
          </p:cNvPicPr>
          <p:nvPr/>
        </p:nvPicPr>
        <p:blipFill>
          <a:blip r:embed="rId4"/>
          <a:stretch>
            <a:fillRect/>
          </a:stretch>
        </p:blipFill>
        <p:spPr>
          <a:xfrm>
            <a:off x="9821334" y="766642"/>
            <a:ext cx="1435099" cy="1117721"/>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06B7F-2930-7054-011F-127A84B3238E}"/>
              </a:ext>
            </a:extLst>
          </p:cNvPr>
          <p:cNvSpPr txBox="1"/>
          <p:nvPr/>
        </p:nvSpPr>
        <p:spPr>
          <a:xfrm>
            <a:off x="2396066" y="6417734"/>
            <a:ext cx="7567841" cy="369332"/>
          </a:xfrm>
          <a:prstGeom prst="rect">
            <a:avLst/>
          </a:prstGeom>
          <a:noFill/>
        </p:spPr>
        <p:txBody>
          <a:bodyPr wrap="none" rtlCol="0">
            <a:spAutoFit/>
          </a:bodyPr>
          <a:lstStyle/>
          <a:p>
            <a:r>
              <a:rPr lang="en-US" dirty="0">
                <a:solidFill>
                  <a:schemeClr val="bg1"/>
                </a:solidFill>
              </a:rPr>
              <a:t>1545 River Park Drive Suite #100 | Sacramento CA 95815 | 916.923.6181</a:t>
            </a:r>
          </a:p>
        </p:txBody>
      </p:sp>
      <p:sp>
        <p:nvSpPr>
          <p:cNvPr id="4" name="TextBox 3">
            <a:extLst>
              <a:ext uri="{FF2B5EF4-FFF2-40B4-BE49-F238E27FC236}">
                <a16:creationId xmlns:a16="http://schemas.microsoft.com/office/drawing/2014/main" id="{3A105DF8-C102-F07A-3900-98C2E3687302}"/>
              </a:ext>
            </a:extLst>
          </p:cNvPr>
          <p:cNvSpPr txBox="1"/>
          <p:nvPr/>
        </p:nvSpPr>
        <p:spPr>
          <a:xfrm>
            <a:off x="389466" y="279401"/>
            <a:ext cx="11404600" cy="2954655"/>
          </a:xfrm>
          <a:prstGeom prst="rect">
            <a:avLst/>
          </a:prstGeom>
          <a:noFill/>
        </p:spPr>
        <p:txBody>
          <a:bodyPr wrap="square">
            <a:spAutoFit/>
          </a:bodyPr>
          <a:lstStyle/>
          <a:p>
            <a:pPr algn="ctr"/>
            <a:r>
              <a:rPr lang="en-US" sz="2400" b="1" dirty="0"/>
              <a:t>Navigating the Changing Landscape</a:t>
            </a:r>
          </a:p>
          <a:p>
            <a:endParaRPr lang="en-US" dirty="0"/>
          </a:p>
          <a:p>
            <a:r>
              <a:rPr lang="en-US" dirty="0"/>
              <a:t>California's New Rental Laws in 2025 - A Guide from M&amp;M Properties</a:t>
            </a:r>
          </a:p>
          <a:p>
            <a:endParaRPr lang="en-US" dirty="0"/>
          </a:p>
          <a:p>
            <a:r>
              <a:rPr lang="en-US" dirty="0"/>
              <a:t>Here at M&amp;M Properties in Sacramento, we're committed to keeping our clients informed about the ever-evolving landscape of California rental laws. As 2025 approaches, several significant changes are on the horizon that will impact both landlords and tenants. We want to ensure you're prepared, so let's break down some of the key updates.</a:t>
            </a:r>
          </a:p>
          <a:p>
            <a:endParaRPr lang="en-US" dirty="0"/>
          </a:p>
          <a:p>
            <a:r>
              <a:rPr lang="en-US" b="1" dirty="0"/>
              <a:t>Important Note: </a:t>
            </a:r>
            <a:r>
              <a:rPr lang="en-US" dirty="0"/>
              <a:t>This blog post provides a general overview and should not be considered legal advice. We strongly encourage you to consult with legal counsel for specific guidance related to your situation.</a:t>
            </a:r>
          </a:p>
        </p:txBody>
      </p:sp>
      <p:sp>
        <p:nvSpPr>
          <p:cNvPr id="6" name="TextBox 5">
            <a:extLst>
              <a:ext uri="{FF2B5EF4-FFF2-40B4-BE49-F238E27FC236}">
                <a16:creationId xmlns:a16="http://schemas.microsoft.com/office/drawing/2014/main" id="{67F33564-B727-0A54-7510-2AB38700F952}"/>
              </a:ext>
            </a:extLst>
          </p:cNvPr>
          <p:cNvSpPr txBox="1"/>
          <p:nvPr/>
        </p:nvSpPr>
        <p:spPr>
          <a:xfrm>
            <a:off x="499533" y="3750733"/>
            <a:ext cx="11099800" cy="1846659"/>
          </a:xfrm>
          <a:prstGeom prst="rect">
            <a:avLst/>
          </a:prstGeom>
          <a:noFill/>
        </p:spPr>
        <p:txBody>
          <a:bodyPr wrap="square">
            <a:spAutoFit/>
          </a:bodyPr>
          <a:lstStyle/>
          <a:p>
            <a:pPr algn="ctr"/>
            <a:r>
              <a:rPr lang="en-US" sz="2400" b="1" dirty="0"/>
              <a:t>Key Changes Taking Effect in 2025</a:t>
            </a:r>
            <a:endParaRPr lang="en-US" b="1" dirty="0"/>
          </a:p>
          <a:p>
            <a:endParaRPr lang="en-US" dirty="0"/>
          </a:p>
          <a:p>
            <a:r>
              <a:rPr lang="en-US" b="1" dirty="0"/>
              <a:t>Tenant Screening: </a:t>
            </a:r>
            <a:r>
              <a:rPr lang="en-US" dirty="0"/>
              <a:t>AB 2493 brings changes to tenant screening practices. Landlords will now be required to:</a:t>
            </a:r>
          </a:p>
          <a:p>
            <a:r>
              <a:rPr lang="en-US" dirty="0"/>
              <a:t>     Accept applications in the order they are received.</a:t>
            </a:r>
          </a:p>
          <a:p>
            <a:r>
              <a:rPr lang="en-US" dirty="0"/>
              <a:t>     Approve the first applicant who meets their established screening criteria.</a:t>
            </a:r>
          </a:p>
          <a:p>
            <a:r>
              <a:rPr lang="en-US" dirty="0"/>
              <a:t>     Provide written screening criteria to applicants when they request an application.</a:t>
            </a:r>
          </a:p>
        </p:txBody>
      </p:sp>
    </p:spTree>
    <p:extLst>
      <p:ext uri="{BB962C8B-B14F-4D97-AF65-F5344CB8AC3E}">
        <p14:creationId xmlns:p14="http://schemas.microsoft.com/office/powerpoint/2010/main" val="401342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BCEC-86F4-9929-BDAB-3A5638F5EA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E5B604-BAB5-FF39-7B0E-9AC4BF9DFA0D}"/>
              </a:ext>
            </a:extLst>
          </p:cNvPr>
          <p:cNvSpPr txBox="1"/>
          <p:nvPr/>
        </p:nvSpPr>
        <p:spPr>
          <a:xfrm>
            <a:off x="2396066" y="6417734"/>
            <a:ext cx="7567841" cy="369332"/>
          </a:xfrm>
          <a:prstGeom prst="rect">
            <a:avLst/>
          </a:prstGeom>
          <a:noFill/>
        </p:spPr>
        <p:txBody>
          <a:bodyPr wrap="none" rtlCol="0">
            <a:spAutoFit/>
          </a:bodyPr>
          <a:lstStyle/>
          <a:p>
            <a:r>
              <a:rPr lang="en-US" dirty="0">
                <a:solidFill>
                  <a:schemeClr val="bg1"/>
                </a:solidFill>
              </a:rPr>
              <a:t>1545 River Park Drive Suite #100 | Sacramento CA 95815 | 916.923.6181</a:t>
            </a:r>
          </a:p>
        </p:txBody>
      </p:sp>
      <p:sp>
        <p:nvSpPr>
          <p:cNvPr id="4" name="TextBox 3">
            <a:extLst>
              <a:ext uri="{FF2B5EF4-FFF2-40B4-BE49-F238E27FC236}">
                <a16:creationId xmlns:a16="http://schemas.microsoft.com/office/drawing/2014/main" id="{1B14F1F5-0776-0504-ACAA-DD1CEE3A60D5}"/>
              </a:ext>
            </a:extLst>
          </p:cNvPr>
          <p:cNvSpPr txBox="1"/>
          <p:nvPr/>
        </p:nvSpPr>
        <p:spPr>
          <a:xfrm>
            <a:off x="524932" y="0"/>
            <a:ext cx="11514667" cy="6370975"/>
          </a:xfrm>
          <a:prstGeom prst="rect">
            <a:avLst/>
          </a:prstGeom>
          <a:noFill/>
        </p:spPr>
        <p:txBody>
          <a:bodyPr wrap="square">
            <a:spAutoFit/>
          </a:bodyPr>
          <a:lstStyle/>
          <a:p>
            <a:pPr algn="ctr"/>
            <a:r>
              <a:rPr lang="en-US" sz="2400" b="1" dirty="0"/>
              <a:t>Security Deposits </a:t>
            </a:r>
          </a:p>
          <a:p>
            <a:pPr algn="ctr"/>
            <a:endParaRPr lang="en-US" sz="2400" b="1" dirty="0"/>
          </a:p>
          <a:p>
            <a:r>
              <a:rPr lang="en-US" dirty="0"/>
              <a:t>Significant changes are coming to how security deposits are handled:</a:t>
            </a:r>
          </a:p>
          <a:p>
            <a:r>
              <a:rPr lang="en-US" dirty="0"/>
              <a:t>    Landlords will be required to take photographs of the unit:</a:t>
            </a:r>
          </a:p>
          <a:p>
            <a:r>
              <a:rPr lang="en-US" dirty="0"/>
              <a:t>        At the start of the tenancy.</a:t>
            </a:r>
          </a:p>
          <a:p>
            <a:r>
              <a:rPr lang="en-US" dirty="0"/>
              <a:t>        Immediately after the tenant moves out, but before any cleaning or repairs.</a:t>
            </a:r>
          </a:p>
          <a:p>
            <a:r>
              <a:rPr lang="en-US" dirty="0"/>
              <a:t>        After any cleaning or repairs are completed.</a:t>
            </a:r>
          </a:p>
          <a:p>
            <a:r>
              <a:rPr lang="en-US" dirty="0"/>
              <a:t>        These photographs must be provided to the departing tenant.</a:t>
            </a:r>
          </a:p>
          <a:p>
            <a:r>
              <a:rPr lang="en-US" dirty="0"/>
              <a:t>        Specific timelines for taking these photos are being implemented, with stricter requirements for tenancies    </a:t>
            </a:r>
          </a:p>
          <a:p>
            <a:r>
              <a:rPr lang="en-US" dirty="0"/>
              <a:t>beginning on or after July 1, 2025.</a:t>
            </a:r>
          </a:p>
          <a:p>
            <a:endParaRPr lang="en-US" dirty="0"/>
          </a:p>
          <a:p>
            <a:r>
              <a:rPr lang="en-US" b="1" dirty="0"/>
              <a:t>Service Member Protections: </a:t>
            </a:r>
            <a:r>
              <a:rPr lang="en-US" dirty="0"/>
              <a:t>On or after April 1, 2025, if a landlord charges a service member a higher security deposit due to credit history or other factors, they must provide a written explanation and return the additional amount after six months if the tenant is not in arrears.</a:t>
            </a:r>
          </a:p>
          <a:p>
            <a:endParaRPr lang="en-US" dirty="0"/>
          </a:p>
          <a:p>
            <a:r>
              <a:rPr lang="en-US" b="1" dirty="0"/>
              <a:t>Unlawful Detainer (Eviction) Process: </a:t>
            </a:r>
            <a:r>
              <a:rPr lang="en-US" dirty="0"/>
              <a:t>AB 2347 modifies timelines in the eviction process:</a:t>
            </a:r>
          </a:p>
          <a:p>
            <a:r>
              <a:rPr lang="en-US" dirty="0"/>
              <a:t>    Tenants will have 10 business days (up from 5) to file a response to an unlawful detainer complaint.</a:t>
            </a:r>
          </a:p>
          <a:p>
            <a:r>
              <a:rPr lang="en-US" dirty="0"/>
              <a:t>    The timeline for certain tenant motions (demurrers) will be expedited.</a:t>
            </a:r>
          </a:p>
          <a:p>
            <a:endParaRPr lang="en-US" dirty="0"/>
          </a:p>
          <a:p>
            <a:r>
              <a:rPr lang="en-US" b="1" dirty="0"/>
              <a:t>Balcony Inspections (SB 721): </a:t>
            </a:r>
            <a:r>
              <a:rPr lang="en-US" dirty="0"/>
              <a:t>While this law was enacted earlier, the first inspections are due by January 1, 2025. This law requires inspections of exterior elevated elements (EEEs) like balconies and decks in apartment buildings with three or more units.</a:t>
            </a:r>
          </a:p>
        </p:txBody>
      </p:sp>
    </p:spTree>
    <p:extLst>
      <p:ext uri="{BB962C8B-B14F-4D97-AF65-F5344CB8AC3E}">
        <p14:creationId xmlns:p14="http://schemas.microsoft.com/office/powerpoint/2010/main" val="109895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45804-30B7-1879-4B85-FF49767F1093}"/>
              </a:ext>
            </a:extLst>
          </p:cNvPr>
          <p:cNvSpPr txBox="1"/>
          <p:nvPr/>
        </p:nvSpPr>
        <p:spPr>
          <a:xfrm>
            <a:off x="2396066" y="6417734"/>
            <a:ext cx="7567841" cy="369332"/>
          </a:xfrm>
          <a:prstGeom prst="rect">
            <a:avLst/>
          </a:prstGeom>
          <a:noFill/>
        </p:spPr>
        <p:txBody>
          <a:bodyPr wrap="none" rtlCol="0">
            <a:spAutoFit/>
          </a:bodyPr>
          <a:lstStyle/>
          <a:p>
            <a:r>
              <a:rPr lang="en-US" dirty="0">
                <a:solidFill>
                  <a:schemeClr val="bg1"/>
                </a:solidFill>
              </a:rPr>
              <a:t>1545 River Park Drive Suite #100 | Sacramento CA 95815 | 916.923.6181</a:t>
            </a:r>
          </a:p>
        </p:txBody>
      </p:sp>
      <p:sp>
        <p:nvSpPr>
          <p:cNvPr id="5" name="TextBox 4">
            <a:extLst>
              <a:ext uri="{FF2B5EF4-FFF2-40B4-BE49-F238E27FC236}">
                <a16:creationId xmlns:a16="http://schemas.microsoft.com/office/drawing/2014/main" id="{BDB7B06F-4DDB-1EC9-357A-481AB679A5EE}"/>
              </a:ext>
            </a:extLst>
          </p:cNvPr>
          <p:cNvSpPr txBox="1"/>
          <p:nvPr/>
        </p:nvSpPr>
        <p:spPr>
          <a:xfrm>
            <a:off x="821267" y="380999"/>
            <a:ext cx="10236200" cy="5632311"/>
          </a:xfrm>
          <a:prstGeom prst="rect">
            <a:avLst/>
          </a:prstGeom>
          <a:noFill/>
        </p:spPr>
        <p:txBody>
          <a:bodyPr wrap="square">
            <a:spAutoFit/>
          </a:bodyPr>
          <a:lstStyle/>
          <a:p>
            <a:pPr algn="ctr"/>
            <a:r>
              <a:rPr lang="en-US" sz="2400" b="1" dirty="0"/>
              <a:t>M&amp;M Properties: Your Partner in Navigating These Changes</a:t>
            </a:r>
          </a:p>
          <a:p>
            <a:endParaRPr lang="en-US" sz="2400" dirty="0"/>
          </a:p>
          <a:p>
            <a:r>
              <a:rPr lang="en-US" dirty="0"/>
              <a:t>We understand that these changes can be complex. M&amp;M Properties is here to help. As experienced property managers in Sacramento, we stay up-to-date on all relevant legislation and can assist you in navigating these new requirements.</a:t>
            </a:r>
          </a:p>
          <a:p>
            <a:endParaRPr lang="en-US" dirty="0"/>
          </a:p>
          <a:p>
            <a:pPr algn="ctr"/>
            <a:r>
              <a:rPr lang="en-US" sz="2400" b="1" dirty="0"/>
              <a:t>How We Can Help</a:t>
            </a:r>
          </a:p>
          <a:p>
            <a:endParaRPr lang="en-US" dirty="0"/>
          </a:p>
          <a:p>
            <a:r>
              <a:rPr lang="en-US" b="1" dirty="0"/>
              <a:t>Property Management Services:</a:t>
            </a:r>
          </a:p>
          <a:p>
            <a:r>
              <a:rPr lang="en-US" dirty="0"/>
              <a:t>We ensure your properties comply with all current and upcoming laws, minimizing your risk and maximizing your investment.</a:t>
            </a:r>
          </a:p>
          <a:p>
            <a:endParaRPr lang="en-US" dirty="0"/>
          </a:p>
          <a:p>
            <a:r>
              <a:rPr lang="en-US" b="1" dirty="0"/>
              <a:t>Expert Advice:</a:t>
            </a:r>
          </a:p>
          <a:p>
            <a:r>
              <a:rPr lang="en-US" dirty="0"/>
              <a:t> We provide guidance and support to both landlords and tenants on all aspects of the rental process.</a:t>
            </a:r>
          </a:p>
          <a:p>
            <a:endParaRPr lang="en-US" dirty="0"/>
          </a:p>
          <a:p>
            <a:r>
              <a:rPr lang="en-US" b="1" dirty="0"/>
              <a:t>Stay Informed:</a:t>
            </a:r>
          </a:p>
          <a:p>
            <a:r>
              <a:rPr lang="en-US" dirty="0"/>
              <a:t>We encourage you to stay informed about these changes and reach out to us with any questions. You can also find more information on the California Apartment Association (CAA) and California Association of Realtors (CAR) websites.</a:t>
            </a:r>
          </a:p>
        </p:txBody>
      </p:sp>
    </p:spTree>
    <p:extLst>
      <p:ext uri="{BB962C8B-B14F-4D97-AF65-F5344CB8AC3E}">
        <p14:creationId xmlns:p14="http://schemas.microsoft.com/office/powerpoint/2010/main" val="349704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46876-7B3C-437F-4E83-72BDC01135E9}"/>
              </a:ext>
            </a:extLst>
          </p:cNvPr>
          <p:cNvSpPr txBox="1"/>
          <p:nvPr/>
        </p:nvSpPr>
        <p:spPr>
          <a:xfrm>
            <a:off x="2396066" y="6417734"/>
            <a:ext cx="7567841" cy="369332"/>
          </a:xfrm>
          <a:prstGeom prst="rect">
            <a:avLst/>
          </a:prstGeom>
          <a:noFill/>
        </p:spPr>
        <p:txBody>
          <a:bodyPr wrap="none" rtlCol="0">
            <a:spAutoFit/>
          </a:bodyPr>
          <a:lstStyle/>
          <a:p>
            <a:r>
              <a:rPr lang="en-US" dirty="0">
                <a:solidFill>
                  <a:schemeClr val="bg1"/>
                </a:solidFill>
              </a:rPr>
              <a:t>1545 River Park Drive Suite #100 | Sacramento CA 95815 | 916.923.6181</a:t>
            </a:r>
          </a:p>
        </p:txBody>
      </p:sp>
      <p:sp>
        <p:nvSpPr>
          <p:cNvPr id="3" name="TextBox 2">
            <a:extLst>
              <a:ext uri="{FF2B5EF4-FFF2-40B4-BE49-F238E27FC236}">
                <a16:creationId xmlns:a16="http://schemas.microsoft.com/office/drawing/2014/main" id="{DA78F0EE-2711-02F6-B62C-30A4CDC0C059}"/>
              </a:ext>
            </a:extLst>
          </p:cNvPr>
          <p:cNvSpPr txBox="1"/>
          <p:nvPr/>
        </p:nvSpPr>
        <p:spPr>
          <a:xfrm>
            <a:off x="880534" y="2751667"/>
            <a:ext cx="10669598" cy="3544808"/>
          </a:xfrm>
          <a:prstGeom prst="rect">
            <a:avLst/>
          </a:prstGeom>
          <a:noFill/>
        </p:spPr>
        <p:txBody>
          <a:bodyPr wrap="square" rtlCol="0">
            <a:spAutoFit/>
          </a:bodyPr>
          <a:lstStyle/>
          <a:p>
            <a:r>
              <a:rPr lang="en-US" b="1" dirty="0"/>
              <a:t>Contact Us:</a:t>
            </a:r>
          </a:p>
          <a:p>
            <a:r>
              <a:rPr lang="en-US" dirty="0"/>
              <a:t>M&amp;M Properties is dedicated to providing professional and reliable property management services in Sacramento. Contact us today to learn more about how we can help you navigate the changing landscape of California rental laws.</a:t>
            </a:r>
          </a:p>
          <a:p>
            <a:endParaRPr lang="en-US" dirty="0"/>
          </a:p>
          <a:p>
            <a:r>
              <a:rPr lang="en-US" b="1" dirty="0"/>
              <a:t>M&amp;M Properties</a:t>
            </a:r>
          </a:p>
          <a:p>
            <a:r>
              <a:rPr lang="en-US" dirty="0"/>
              <a:t>1545 River Park Drive #100</a:t>
            </a:r>
          </a:p>
          <a:p>
            <a:r>
              <a:rPr lang="en-US" dirty="0"/>
              <a:t>Sacramento,  CA 95815</a:t>
            </a:r>
          </a:p>
          <a:p>
            <a:r>
              <a:rPr lang="en-US" dirty="0"/>
              <a:t>916.500.8188</a:t>
            </a:r>
          </a:p>
          <a:p>
            <a:r>
              <a:rPr lang="en-US" dirty="0">
                <a:solidFill>
                  <a:srgbClr val="92D050"/>
                </a:solidFill>
                <a:hlinkClick r:id="rId2">
                  <a:extLst>
                    <a:ext uri="{A12FA001-AC4F-418D-AE19-62706E023703}">
                      <ahyp:hlinkClr xmlns:ahyp="http://schemas.microsoft.com/office/drawing/2018/hyperlinkcolor" val="tx"/>
                    </a:ext>
                  </a:extLst>
                </a:hlinkClick>
              </a:rPr>
              <a:t>mmproperties.com</a:t>
            </a:r>
            <a:endParaRPr lang="en-US" dirty="0">
              <a:solidFill>
                <a:srgbClr val="92D050"/>
              </a:solidFill>
            </a:endParaRPr>
          </a:p>
          <a:p>
            <a:endParaRPr lang="en-US" dirty="0"/>
          </a:p>
          <a:p>
            <a:r>
              <a:rPr lang="en-US" sz="1400" b="1" dirty="0"/>
              <a:t>Disclaimer: This blog post is for informational purposes only and does not constitute legal advice. Please consult with an attorney for advice regarding a specific situation.</a:t>
            </a:r>
          </a:p>
        </p:txBody>
      </p:sp>
      <p:sp>
        <p:nvSpPr>
          <p:cNvPr id="4" name="TextBox 3">
            <a:extLst>
              <a:ext uri="{FF2B5EF4-FFF2-40B4-BE49-F238E27FC236}">
                <a16:creationId xmlns:a16="http://schemas.microsoft.com/office/drawing/2014/main" id="{DC1D8AFA-D720-7B76-8D10-74487E69654C}"/>
              </a:ext>
            </a:extLst>
          </p:cNvPr>
          <p:cNvSpPr txBox="1"/>
          <p:nvPr/>
        </p:nvSpPr>
        <p:spPr>
          <a:xfrm>
            <a:off x="937083" y="313265"/>
            <a:ext cx="10696117" cy="2396067"/>
          </a:xfrm>
          <a:prstGeom prst="rect">
            <a:avLst/>
          </a:prstGeom>
          <a:noFill/>
        </p:spPr>
        <p:txBody>
          <a:bodyPr wrap="square" rtlCol="0">
            <a:spAutoFit/>
          </a:bodyPr>
          <a:lstStyle/>
          <a:p>
            <a:pPr algn="ctr"/>
            <a:r>
              <a:rPr lang="en-US" sz="2400" b="1" dirty="0"/>
              <a:t>What This Means for You</a:t>
            </a:r>
          </a:p>
          <a:p>
            <a:endParaRPr lang="en-US" dirty="0"/>
          </a:p>
          <a:p>
            <a:r>
              <a:rPr lang="en-US" b="1" dirty="0"/>
              <a:t>Landlords: </a:t>
            </a:r>
            <a:r>
              <a:rPr lang="en-US" dirty="0"/>
              <a:t>These changes require adjustments to your screening processes, security deposit handling, and eviction procedures. It's crucial to review your current practices and ensure compliance. The balcony inspection law also requires immediate action if you own applicable properties.</a:t>
            </a:r>
          </a:p>
          <a:p>
            <a:endParaRPr lang="en-US" dirty="0"/>
          </a:p>
          <a:p>
            <a:r>
              <a:rPr lang="en-US" b="1" dirty="0"/>
              <a:t>Tenants: </a:t>
            </a:r>
            <a:r>
              <a:rPr lang="en-US" dirty="0"/>
              <a:t>These laws provide additional protections regarding screening, security deposits, and eviction proceedings. Understanding these rights is essential for a positive renting experience.</a:t>
            </a:r>
          </a:p>
        </p:txBody>
      </p:sp>
    </p:spTree>
    <p:extLst>
      <p:ext uri="{BB962C8B-B14F-4D97-AF65-F5344CB8AC3E}">
        <p14:creationId xmlns:p14="http://schemas.microsoft.com/office/powerpoint/2010/main" val="211281098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{09DC31CE-7BC5-4A4F-9AE7-A9B2D8F35643}tf11437505_win32</Template>
  <TotalTime>56</TotalTime>
  <Words>800</Words>
  <Application>Microsoft Office PowerPoint</Application>
  <PresentationFormat>Widescreen</PresentationFormat>
  <Paragraphs>66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Georgia Pro Cond Light</vt:lpstr>
      <vt:lpstr>Speak Pro</vt:lpstr>
      <vt:lpstr>RetrospectVTI</vt:lpstr>
      <vt:lpstr>M&amp;M Properties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Darren Babby</dc:creator>
  <cp:lastModifiedBy>Darren Babby</cp:lastModifiedBy>
  <cp:revision>1</cp:revision>
  <dcterms:created xsi:type="dcterms:W3CDTF">2024-12-16T20:10:03Z</dcterms:created>
  <dcterms:modified xsi:type="dcterms:W3CDTF">2024-12-16T21:06:57Z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