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4"/>
  </p:sldMasterIdLst>
  <p:notesMasterIdLst>
    <p:notesMasterId r:id="rId11"/>
  </p:notesMasterIdLst>
  <p:handoutMasterIdLst>
    <p:handoutMasterId r:id="rId12"/>
  </p:handoutMasterIdLst>
  <p:sldIdLst>
    <p:sldId id="256" r:id="rId5"/>
    <p:sldId id="260"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12" autoAdjust="0"/>
  </p:normalViewPr>
  <p:slideViewPr>
    <p:cSldViewPr snapToGrid="0">
      <p:cViewPr varScale="1">
        <p:scale>
          <a:sx n="113" d="100"/>
          <a:sy n="113" d="100"/>
        </p:scale>
        <p:origin x="456" y="108"/>
      </p:cViewPr>
      <p:guideLst/>
    </p:cSldViewPr>
  </p:slideViewPr>
  <p:notesTextViewPr>
    <p:cViewPr>
      <p:scale>
        <a:sx n="1" d="1"/>
        <a:sy n="1" d="1"/>
      </p:scale>
      <p:origin x="0" y="0"/>
    </p:cViewPr>
  </p:notesTextViewPr>
  <p:notesViewPr>
    <p:cSldViewPr snapToGrid="0">
      <p:cViewPr varScale="1">
        <p:scale>
          <a:sx n="68" d="100"/>
          <a:sy n="68" d="100"/>
        </p:scale>
        <p:origin x="3288" y="3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9A7646-64A1-4BED-BA0B-77C27DE51A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ABEFC0-5AA8-4302-B8B2-9ACD77A2E1D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482F98B-3DC8-431B-BBBF-B7C2B94E730B}" type="datetimeFigureOut">
              <a:rPr lang="en-US" smtClean="0"/>
              <a:t>1/27/2025</a:t>
            </a:fld>
            <a:endParaRPr lang="en-US" dirty="0"/>
          </a:p>
        </p:txBody>
      </p:sp>
      <p:sp>
        <p:nvSpPr>
          <p:cNvPr id="4" name="Footer Placeholder 3">
            <a:extLst>
              <a:ext uri="{FF2B5EF4-FFF2-40B4-BE49-F238E27FC236}">
                <a16:creationId xmlns:a16="http://schemas.microsoft.com/office/drawing/2014/main" id="{016656EA-4150-44D1-821F-53CA0DBA1A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6184F06-C917-4D16-B46F-633E54CA49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1F4691-38BC-4357-BA2E-AC7731A10A45}" type="slidenum">
              <a:rPr lang="en-US" smtClean="0"/>
              <a:t>‹#›</a:t>
            </a:fld>
            <a:endParaRPr lang="en-US" dirty="0"/>
          </a:p>
        </p:txBody>
      </p:sp>
    </p:spTree>
    <p:extLst>
      <p:ext uri="{BB962C8B-B14F-4D97-AF65-F5344CB8AC3E}">
        <p14:creationId xmlns:p14="http://schemas.microsoft.com/office/powerpoint/2010/main" val="3290060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300D2-6E0D-49B5-9AB1-C6683F5C846D}" type="datetimeFigureOut">
              <a:rPr lang="en-US" smtClean="0"/>
              <a:t>1/27/2025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025FD9-6782-4777-BD37-B8EEBEF1E497}" type="slidenum">
              <a:rPr lang="en-US" smtClean="0"/>
              <a:t>‹#›</a:t>
            </a:fld>
            <a:endParaRPr lang="en-US" dirty="0"/>
          </a:p>
        </p:txBody>
      </p:sp>
    </p:spTree>
    <p:extLst>
      <p:ext uri="{BB962C8B-B14F-4D97-AF65-F5344CB8AC3E}">
        <p14:creationId xmlns:p14="http://schemas.microsoft.com/office/powerpoint/2010/main" val="3720810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025FD9-6782-4777-BD37-B8EEBEF1E497}" type="slidenum">
              <a:rPr lang="en-US" smtClean="0"/>
              <a:t>1</a:t>
            </a:fld>
            <a:endParaRPr lang="en-US" dirty="0"/>
          </a:p>
        </p:txBody>
      </p:sp>
    </p:spTree>
    <p:extLst>
      <p:ext uri="{BB962C8B-B14F-4D97-AF65-F5344CB8AC3E}">
        <p14:creationId xmlns:p14="http://schemas.microsoft.com/office/powerpoint/2010/main" val="2793835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025FD9-6782-4777-BD37-B8EEBEF1E497}" type="slidenum">
              <a:rPr lang="en-US" smtClean="0"/>
              <a:t>2</a:t>
            </a:fld>
            <a:endParaRPr lang="en-US" dirty="0"/>
          </a:p>
        </p:txBody>
      </p:sp>
    </p:spTree>
    <p:extLst>
      <p:ext uri="{BB962C8B-B14F-4D97-AF65-F5344CB8AC3E}">
        <p14:creationId xmlns:p14="http://schemas.microsoft.com/office/powerpoint/2010/main" val="160064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4660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39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9719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179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66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1377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9466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204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6492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906981"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Content Placeholder 2">
            <a:extLst>
              <a:ext uri="{FF2B5EF4-FFF2-40B4-BE49-F238E27FC236}">
                <a16:creationId xmlns:a16="http://schemas.microsoft.com/office/drawing/2014/main" id="{87B0DF2F-DAFD-4616-9E25-0C28D75BF306}"/>
              </a:ext>
            </a:extLst>
          </p:cNvPr>
          <p:cNvSpPr>
            <a:spLocks noGrp="1"/>
          </p:cNvSpPr>
          <p:nvPr>
            <p:ph idx="13"/>
          </p:nvPr>
        </p:nvSpPr>
        <p:spPr>
          <a:xfrm>
            <a:off x="6491805"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a:extLst>
              <a:ext uri="{FF2B5EF4-FFF2-40B4-BE49-F238E27FC236}">
                <a16:creationId xmlns:a16="http://schemas.microsoft.com/office/drawing/2014/main" id="{336DA0F9-D851-437C-A45B-EC125A3D3DB3}"/>
              </a:ext>
            </a:extLst>
          </p:cNvPr>
          <p:cNvSpPr>
            <a:spLocks noGrp="1"/>
          </p:cNvSpPr>
          <p:nvPr>
            <p:ph idx="14"/>
          </p:nvPr>
        </p:nvSpPr>
        <p:spPr>
          <a:xfrm>
            <a:off x="9076629" y="1852122"/>
            <a:ext cx="2458230" cy="2008678"/>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0FF0BA98-3AB4-4D88-B1C2-6279BCACFAD9}"/>
              </a:ext>
            </a:extLst>
          </p:cNvPr>
          <p:cNvSpPr>
            <a:spLocks noGrp="1"/>
          </p:cNvSpPr>
          <p:nvPr>
            <p:ph type="body" sz="quarter" idx="15"/>
          </p:nvPr>
        </p:nvSpPr>
        <p:spPr>
          <a:xfrm>
            <a:off x="3887792" y="3971924"/>
            <a:ext cx="2477419"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5">
            <a:extLst>
              <a:ext uri="{FF2B5EF4-FFF2-40B4-BE49-F238E27FC236}">
                <a16:creationId xmlns:a16="http://schemas.microsoft.com/office/drawing/2014/main" id="{D9DEF72B-B924-4A0D-8C83-3B370632C0D3}"/>
              </a:ext>
            </a:extLst>
          </p:cNvPr>
          <p:cNvSpPr>
            <a:spLocks noGrp="1"/>
          </p:cNvSpPr>
          <p:nvPr>
            <p:ph type="body" sz="quarter" idx="16"/>
          </p:nvPr>
        </p:nvSpPr>
        <p:spPr>
          <a:xfrm>
            <a:off x="6472616" y="3971925"/>
            <a:ext cx="2477419"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5">
            <a:extLst>
              <a:ext uri="{FF2B5EF4-FFF2-40B4-BE49-F238E27FC236}">
                <a16:creationId xmlns:a16="http://schemas.microsoft.com/office/drawing/2014/main" id="{E9D30C54-E9E8-4300-8DA4-352DB3A71A4F}"/>
              </a:ext>
            </a:extLst>
          </p:cNvPr>
          <p:cNvSpPr>
            <a:spLocks noGrp="1"/>
          </p:cNvSpPr>
          <p:nvPr>
            <p:ph type="body" sz="quarter" idx="17"/>
          </p:nvPr>
        </p:nvSpPr>
        <p:spPr>
          <a:xfrm>
            <a:off x="9070240" y="3971924"/>
            <a:ext cx="2458230" cy="803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508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1/27/2025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5941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1/27/2025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593969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igital@mmproperties.inf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69841E-71E7-4F51-8E6F-5E8A5E375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Plans">
            <a:extLst>
              <a:ext uri="{FF2B5EF4-FFF2-40B4-BE49-F238E27FC236}">
                <a16:creationId xmlns:a16="http://schemas.microsoft.com/office/drawing/2014/main" id="{A3A2E0DA-DA21-447D-AD1F-3DB915DD051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068" y="16934"/>
            <a:ext cx="12188932" cy="6858000"/>
          </a:xfrm>
          <a:prstGeom prst="rect">
            <a:avLst/>
          </a:prstGeom>
        </p:spPr>
      </p:pic>
      <p:sp>
        <p:nvSpPr>
          <p:cNvPr id="12" name="Rectangle 11">
            <a:extLst>
              <a:ext uri="{FF2B5EF4-FFF2-40B4-BE49-F238E27FC236}">
                <a16:creationId xmlns:a16="http://schemas.microsoft.com/office/drawing/2014/main" id="{594B067E-A161-4B29-A8FA-FEEB1944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C9CC2D51-705E-403A-AC0E-9157DC5513A8}"/>
              </a:ext>
            </a:extLst>
          </p:cNvPr>
          <p:cNvSpPr>
            <a:spLocks noGrp="1"/>
          </p:cNvSpPr>
          <p:nvPr>
            <p:ph type="subTitle" idx="1"/>
          </p:nvPr>
        </p:nvSpPr>
        <p:spPr>
          <a:xfrm>
            <a:off x="643467" y="4670246"/>
            <a:ext cx="3685070" cy="914400"/>
          </a:xfrm>
        </p:spPr>
        <p:txBody>
          <a:bodyPr>
            <a:normAutofit/>
          </a:bodyPr>
          <a:lstStyle/>
          <a:p>
            <a:r>
              <a:rPr lang="en-US" sz="2800" b="1" dirty="0">
                <a:solidFill>
                  <a:schemeClr val="bg1"/>
                </a:solidFill>
                <a:latin typeface="Arial" panose="020B0604020202020204" pitchFamily="34" charset="0"/>
                <a:cs typeface="Arial" panose="020B0604020202020204" pitchFamily="34" charset="0"/>
              </a:rPr>
              <a:t>Rental and Sales </a:t>
            </a:r>
          </a:p>
        </p:txBody>
      </p:sp>
      <p:sp>
        <p:nvSpPr>
          <p:cNvPr id="14" name="Rectangle 13">
            <a:extLst>
              <a:ext uri="{FF2B5EF4-FFF2-40B4-BE49-F238E27FC236}">
                <a16:creationId xmlns:a16="http://schemas.microsoft.com/office/drawing/2014/main" id="{C20C741F-0826-4AB6-A92E-AB4EB5021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1">
            <a:extLst>
              <a:ext uri="{FF2B5EF4-FFF2-40B4-BE49-F238E27FC236}">
                <a16:creationId xmlns:a16="http://schemas.microsoft.com/office/drawing/2014/main" id="{6B35003C-95CF-D69F-7DA4-40DD89E6D837}"/>
              </a:ext>
            </a:extLst>
          </p:cNvPr>
          <p:cNvSpPr>
            <a:spLocks noGrp="1"/>
          </p:cNvSpPr>
          <p:nvPr>
            <p:ph type="ctrTitle"/>
          </p:nvPr>
        </p:nvSpPr>
        <p:spPr>
          <a:xfrm>
            <a:off x="310429" y="1184275"/>
            <a:ext cx="4043362" cy="3254375"/>
          </a:xfrm>
        </p:spPr>
        <p:txBody>
          <a:bodyPr>
            <a:normAutofit fontScale="90000"/>
          </a:bodyPr>
          <a:lstStyle/>
          <a:p>
            <a:r>
              <a:rPr lang="en-US" dirty="0">
                <a:latin typeface="Arial" panose="020B0604020202020204" pitchFamily="34" charset="0"/>
                <a:cs typeface="Arial" panose="020B0604020202020204" pitchFamily="34" charset="0"/>
              </a:rPr>
              <a:t>Los Angeles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Fires Impact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Sacramento Market </a:t>
            </a:r>
          </a:p>
        </p:txBody>
      </p:sp>
    </p:spTree>
    <p:extLst>
      <p:ext uri="{BB962C8B-B14F-4D97-AF65-F5344CB8AC3E}">
        <p14:creationId xmlns:p14="http://schemas.microsoft.com/office/powerpoint/2010/main" val="274582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0">
            <a:extLst>
              <a:ext uri="{FF2B5EF4-FFF2-40B4-BE49-F238E27FC236}">
                <a16:creationId xmlns:a16="http://schemas.microsoft.com/office/drawing/2014/main" id="{72AC46CB-E41C-431E-B498-6295C0C5E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254"/>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a:extLst>
              <a:ext uri="{FF2B5EF4-FFF2-40B4-BE49-F238E27FC236}">
                <a16:creationId xmlns:a16="http://schemas.microsoft.com/office/drawing/2014/main" id="{C576D894-EA2E-98AB-7117-A8695EE7AAD4}"/>
              </a:ext>
            </a:extLst>
          </p:cNvPr>
          <p:cNvSpPr txBox="1"/>
          <p:nvPr/>
        </p:nvSpPr>
        <p:spPr>
          <a:xfrm>
            <a:off x="436418" y="1429481"/>
            <a:ext cx="5060373" cy="3416320"/>
          </a:xfrm>
          <a:prstGeom prst="rect">
            <a:avLst/>
          </a:prstGeom>
          <a:noFill/>
        </p:spPr>
        <p:txBody>
          <a:bodyPr wrap="square">
            <a:spAutoFit/>
          </a:bodyPr>
          <a:lstStyle/>
          <a:p>
            <a:r>
              <a:rPr lang="en-US" sz="3600" b="0" i="0" dirty="0">
                <a:solidFill>
                  <a:schemeClr val="bg1"/>
                </a:solidFill>
                <a:effectLst/>
                <a:latin typeface="Arial" panose="020B0604020202020204" pitchFamily="34" charset="0"/>
              </a:rPr>
              <a:t>The Los Angeles fires will likely have a ripple effect on the Sacramento housing market, impacting both rentals and sales. </a:t>
            </a:r>
            <a:endParaRPr lang="en-US" sz="3600" dirty="0">
              <a:solidFill>
                <a:schemeClr val="bg1"/>
              </a:solidFill>
            </a:endParaRPr>
          </a:p>
        </p:txBody>
      </p:sp>
      <p:pic>
        <p:nvPicPr>
          <p:cNvPr id="12" name="Picture 11">
            <a:extLst>
              <a:ext uri="{FF2B5EF4-FFF2-40B4-BE49-F238E27FC236}">
                <a16:creationId xmlns:a16="http://schemas.microsoft.com/office/drawing/2014/main" id="{4189B0CF-F08C-E1D7-0CE0-63817F5BF8E2}"/>
              </a:ext>
            </a:extLst>
          </p:cNvPr>
          <p:cNvPicPr>
            <a:picLocks noChangeAspect="1"/>
          </p:cNvPicPr>
          <p:nvPr/>
        </p:nvPicPr>
        <p:blipFill>
          <a:blip r:embed="rId3"/>
          <a:stretch>
            <a:fillRect/>
          </a:stretch>
        </p:blipFill>
        <p:spPr>
          <a:xfrm>
            <a:off x="5777345" y="1777449"/>
            <a:ext cx="5845019" cy="3303706"/>
          </a:xfrm>
          <a:prstGeom prst="rect">
            <a:avLst/>
          </a:prstGeom>
        </p:spPr>
      </p:pic>
      <p:pic>
        <p:nvPicPr>
          <p:cNvPr id="17" name="Picture 16">
            <a:extLst>
              <a:ext uri="{FF2B5EF4-FFF2-40B4-BE49-F238E27FC236}">
                <a16:creationId xmlns:a16="http://schemas.microsoft.com/office/drawing/2014/main" id="{B9366A28-820D-78EB-DF61-820115DFD9B1}"/>
              </a:ext>
            </a:extLst>
          </p:cNvPr>
          <p:cNvPicPr>
            <a:picLocks noChangeAspect="1"/>
          </p:cNvPicPr>
          <p:nvPr/>
        </p:nvPicPr>
        <p:blipFill>
          <a:blip r:embed="rId4"/>
          <a:stretch>
            <a:fillRect/>
          </a:stretch>
        </p:blipFill>
        <p:spPr>
          <a:xfrm>
            <a:off x="9798626" y="281420"/>
            <a:ext cx="1396711" cy="1396711"/>
          </a:xfrm>
          <a:prstGeom prst="rect">
            <a:avLst/>
          </a:prstGeom>
        </p:spPr>
      </p:pic>
    </p:spTree>
    <p:extLst>
      <p:ext uri="{BB962C8B-B14F-4D97-AF65-F5344CB8AC3E}">
        <p14:creationId xmlns:p14="http://schemas.microsoft.com/office/powerpoint/2010/main" val="139689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FBA3051-018D-8891-93BE-928EF79DA0F2}"/>
              </a:ext>
            </a:extLst>
          </p:cNvPr>
          <p:cNvSpPr/>
          <p:nvPr/>
        </p:nvSpPr>
        <p:spPr>
          <a:xfrm>
            <a:off x="0" y="1278081"/>
            <a:ext cx="10048009" cy="52058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D4136AE-3A71-2CCE-5B3A-3E0998CBD467}"/>
              </a:ext>
            </a:extLst>
          </p:cNvPr>
          <p:cNvSpPr txBox="1"/>
          <p:nvPr/>
        </p:nvSpPr>
        <p:spPr>
          <a:xfrm>
            <a:off x="1091045" y="467589"/>
            <a:ext cx="7923652" cy="5878532"/>
          </a:xfrm>
          <a:prstGeom prst="rect">
            <a:avLst/>
          </a:prstGeom>
          <a:noFill/>
        </p:spPr>
        <p:txBody>
          <a:bodyPr wrap="square" rtlCol="0">
            <a:spAutoFit/>
          </a:bodyPr>
          <a:lstStyle/>
          <a:p>
            <a:r>
              <a:rPr lang="en-US" sz="3200" b="1" i="0" dirty="0">
                <a:solidFill>
                  <a:srgbClr val="222222"/>
                </a:solidFill>
                <a:effectLst/>
                <a:latin typeface="Arial" panose="020B0604020202020204" pitchFamily="34" charset="0"/>
              </a:rPr>
              <a:t>Rental Market:</a:t>
            </a:r>
          </a:p>
          <a:p>
            <a:endParaRPr lang="en-US" dirty="0"/>
          </a:p>
          <a:p>
            <a:endParaRPr lang="en-US" dirty="0"/>
          </a:p>
          <a:p>
            <a:pPr marL="285750" indent="-285750">
              <a:buFont typeface="Wingdings" panose="05000000000000000000" pitchFamily="2" charset="2"/>
              <a:buChar char="Ø"/>
            </a:pPr>
            <a:r>
              <a:rPr lang="en-US" sz="2800" b="0" i="0" dirty="0">
                <a:solidFill>
                  <a:schemeClr val="bg1"/>
                </a:solidFill>
                <a:effectLst/>
                <a:latin typeface="Arial" panose="020B0604020202020204" pitchFamily="34" charset="0"/>
              </a:rPr>
              <a:t> Increased Demand: People displaced by the fires in Los Angeles may seek temporary or permanent housing in more affordable areas like Sacramento. This increased demand could drive up rental prices and make it more competitive for renters in Sacramento.</a:t>
            </a:r>
          </a:p>
          <a:p>
            <a:pPr marL="285750" indent="-285750">
              <a:buFont typeface="Wingdings" panose="05000000000000000000" pitchFamily="2" charset="2"/>
              <a:buChar char="Ø"/>
            </a:pPr>
            <a:endParaRPr lang="en-US" sz="2800" dirty="0"/>
          </a:p>
          <a:p>
            <a:pPr marL="285750" indent="-285750">
              <a:buFont typeface="Wingdings" panose="05000000000000000000" pitchFamily="2" charset="2"/>
              <a:buChar char="Ø"/>
            </a:pPr>
            <a:r>
              <a:rPr lang="en-US" sz="2800" b="0" i="0" dirty="0">
                <a:solidFill>
                  <a:schemeClr val="bg1"/>
                </a:solidFill>
                <a:effectLst/>
                <a:latin typeface="Arial" panose="020B0604020202020204" pitchFamily="34" charset="0"/>
              </a:rPr>
              <a:t> Limited Supply: If a significant number of people relocate to Sacramento, it could strain the existing rental supply, further exacerbating the price increases.</a:t>
            </a:r>
            <a:endParaRPr lang="en-US" sz="2800" dirty="0">
              <a:solidFill>
                <a:schemeClr val="bg1"/>
              </a:solidFill>
            </a:endParaRPr>
          </a:p>
        </p:txBody>
      </p:sp>
      <p:pic>
        <p:nvPicPr>
          <p:cNvPr id="5" name="Picture 4">
            <a:extLst>
              <a:ext uri="{FF2B5EF4-FFF2-40B4-BE49-F238E27FC236}">
                <a16:creationId xmlns:a16="http://schemas.microsoft.com/office/drawing/2014/main" id="{1698B784-A928-667A-1F49-D3F970B03C35}"/>
              </a:ext>
            </a:extLst>
          </p:cNvPr>
          <p:cNvPicPr>
            <a:picLocks noChangeAspect="1"/>
          </p:cNvPicPr>
          <p:nvPr/>
        </p:nvPicPr>
        <p:blipFill>
          <a:blip r:embed="rId2"/>
          <a:stretch>
            <a:fillRect/>
          </a:stretch>
        </p:blipFill>
        <p:spPr>
          <a:xfrm>
            <a:off x="10504342" y="311727"/>
            <a:ext cx="1272886" cy="1272886"/>
          </a:xfrm>
          <a:prstGeom prst="rect">
            <a:avLst/>
          </a:prstGeom>
        </p:spPr>
      </p:pic>
    </p:spTree>
    <p:extLst>
      <p:ext uri="{BB962C8B-B14F-4D97-AF65-F5344CB8AC3E}">
        <p14:creationId xmlns:p14="http://schemas.microsoft.com/office/powerpoint/2010/main" val="102847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9F2D8-5F6D-3263-7BF8-0EA8325F78C1}"/>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FBDE0D27-03A9-E64A-3447-B6927767E241}"/>
              </a:ext>
            </a:extLst>
          </p:cNvPr>
          <p:cNvSpPr/>
          <p:nvPr/>
        </p:nvSpPr>
        <p:spPr>
          <a:xfrm>
            <a:off x="0" y="1111827"/>
            <a:ext cx="9944100" cy="52681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3AF8686-FB28-3B16-A061-B513EC89470C}"/>
              </a:ext>
            </a:extLst>
          </p:cNvPr>
          <p:cNvPicPr>
            <a:picLocks noChangeAspect="1"/>
          </p:cNvPicPr>
          <p:nvPr/>
        </p:nvPicPr>
        <p:blipFill>
          <a:blip r:embed="rId2"/>
          <a:stretch>
            <a:fillRect/>
          </a:stretch>
        </p:blipFill>
        <p:spPr>
          <a:xfrm>
            <a:off x="10504342" y="311727"/>
            <a:ext cx="1272886" cy="1272886"/>
          </a:xfrm>
          <a:prstGeom prst="rect">
            <a:avLst/>
          </a:prstGeom>
        </p:spPr>
      </p:pic>
      <p:sp>
        <p:nvSpPr>
          <p:cNvPr id="6" name="TextBox 5">
            <a:extLst>
              <a:ext uri="{FF2B5EF4-FFF2-40B4-BE49-F238E27FC236}">
                <a16:creationId xmlns:a16="http://schemas.microsoft.com/office/drawing/2014/main" id="{051C1AF2-E439-82DB-59F5-DC2FCF075995}"/>
              </a:ext>
            </a:extLst>
          </p:cNvPr>
          <p:cNvSpPr txBox="1"/>
          <p:nvPr/>
        </p:nvSpPr>
        <p:spPr>
          <a:xfrm>
            <a:off x="989734" y="376443"/>
            <a:ext cx="6533284" cy="584775"/>
          </a:xfrm>
          <a:prstGeom prst="rect">
            <a:avLst/>
          </a:prstGeom>
          <a:noFill/>
        </p:spPr>
        <p:txBody>
          <a:bodyPr wrap="square">
            <a:spAutoFit/>
          </a:bodyPr>
          <a:lstStyle/>
          <a:p>
            <a:r>
              <a:rPr lang="en-US" sz="3200" b="1" dirty="0">
                <a:latin typeface="Arial" panose="020B0604020202020204" pitchFamily="34" charset="0"/>
                <a:cs typeface="Arial" panose="020B0604020202020204" pitchFamily="34" charset="0"/>
              </a:rPr>
              <a:t>Sacramento Sales Market:</a:t>
            </a:r>
          </a:p>
        </p:txBody>
      </p:sp>
      <p:sp>
        <p:nvSpPr>
          <p:cNvPr id="14" name="TextBox 13">
            <a:extLst>
              <a:ext uri="{FF2B5EF4-FFF2-40B4-BE49-F238E27FC236}">
                <a16:creationId xmlns:a16="http://schemas.microsoft.com/office/drawing/2014/main" id="{42AE30D6-F399-E8D7-4B0A-B392294F0041}"/>
              </a:ext>
            </a:extLst>
          </p:cNvPr>
          <p:cNvSpPr txBox="1"/>
          <p:nvPr/>
        </p:nvSpPr>
        <p:spPr>
          <a:xfrm>
            <a:off x="737754" y="1143000"/>
            <a:ext cx="8582891" cy="5539978"/>
          </a:xfrm>
          <a:prstGeom prst="rect">
            <a:avLst/>
          </a:prstGeom>
          <a:noFill/>
        </p:spPr>
        <p:txBody>
          <a:bodyPr wrap="square" rtlCol="0">
            <a:spAutoFit/>
          </a:bodyPr>
          <a:lstStyle/>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chemeClr val="bg1"/>
                </a:solidFill>
                <a:effectLst/>
                <a:latin typeface="Arial" panose="020B0604020202020204" pitchFamily="34" charset="0"/>
              </a:rPr>
              <a:t>Increased Competition:</a:t>
            </a:r>
          </a:p>
          <a:p>
            <a:pPr marR="0" lvl="0" algn="l" defTabSz="914400" rtl="0" eaLnBrk="0" fontAlgn="base" latinLnBrk="0" hangingPunct="0">
              <a:lnSpc>
                <a:spcPct val="100000"/>
              </a:lnSpc>
              <a:spcBef>
                <a:spcPct val="0"/>
              </a:spcBef>
              <a:spcAft>
                <a:spcPct val="0"/>
              </a:spcAft>
              <a:buClrTx/>
              <a:buSzTx/>
              <a:tabLst/>
            </a:pPr>
            <a:r>
              <a:rPr kumimoji="0" lang="en-US" altLang="en-US" sz="2800" b="0" i="0" u="none" strike="noStrike" cap="none" normalizeH="0" baseline="0" dirty="0">
                <a:ln>
                  <a:noFill/>
                </a:ln>
                <a:solidFill>
                  <a:schemeClr val="bg1"/>
                </a:solidFill>
                <a:effectLst/>
                <a:latin typeface="Arial" panose="020B0604020202020204" pitchFamily="34" charset="0"/>
              </a:rPr>
              <a:t> Some individuals who lose their homes in Los Angeles may choose to relocate permanently to Sacramento, increasing demand for homes for sale. This could lead to more competition among buyers and potentially drive-up home prices. </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2800" b="0" i="0" u="none" strike="noStrike" cap="none" normalizeH="0" baseline="0" dirty="0">
              <a:ln>
                <a:noFill/>
              </a:ln>
              <a:solidFill>
                <a:schemeClr val="bg1"/>
              </a:solidFill>
              <a:effectLst/>
              <a:latin typeface="Arial" panose="020B0604020202020204" pitchFamily="34" charset="0"/>
            </a:endParaRPr>
          </a:p>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chemeClr val="bg1"/>
                </a:solidFill>
                <a:effectLst/>
                <a:latin typeface="Arial" panose="020B0604020202020204" pitchFamily="34" charset="0"/>
              </a:rPr>
              <a:t>Shift in Preferences:</a:t>
            </a:r>
            <a:r>
              <a:rPr kumimoji="0" lang="en-US" altLang="en-US" sz="2800" b="0" i="0" u="none" strike="noStrike" cap="none" normalizeH="0" baseline="0" dirty="0">
                <a:ln>
                  <a:noFill/>
                </a:ln>
                <a:solidFill>
                  <a:schemeClr val="bg1"/>
                </a:solidFill>
                <a:effectLst/>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kumimoji="0" lang="en-US" altLang="en-US" sz="2800" b="0" i="0" u="none" strike="noStrike" cap="none" normalizeH="0" baseline="0" dirty="0">
                <a:ln>
                  <a:noFill/>
                </a:ln>
                <a:solidFill>
                  <a:schemeClr val="bg1"/>
                </a:solidFill>
                <a:effectLst/>
                <a:latin typeface="Arial" panose="020B0604020202020204" pitchFamily="34" charset="0"/>
              </a:rPr>
              <a:t>Buyers may become more cautious about purchasing homes in fire-prone areas, potentially increasing interest in areas like Sacramento that are considered less at risk. </a:t>
            </a: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6058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AAD1BCC-F826-0A29-01C0-B5C7C707A3D6}"/>
              </a:ext>
            </a:extLst>
          </p:cNvPr>
          <p:cNvSpPr/>
          <p:nvPr/>
        </p:nvSpPr>
        <p:spPr>
          <a:xfrm>
            <a:off x="0" y="1018310"/>
            <a:ext cx="11554691" cy="5486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510DEBA-D236-8CB5-9679-D02F530B2827}"/>
              </a:ext>
            </a:extLst>
          </p:cNvPr>
          <p:cNvSpPr txBox="1"/>
          <p:nvPr/>
        </p:nvSpPr>
        <p:spPr>
          <a:xfrm>
            <a:off x="989734" y="376443"/>
            <a:ext cx="6533284" cy="584775"/>
          </a:xfrm>
          <a:prstGeom prst="rect">
            <a:avLst/>
          </a:prstGeom>
          <a:noFill/>
        </p:spPr>
        <p:txBody>
          <a:bodyPr wrap="square">
            <a:spAutoFit/>
          </a:bodyPr>
          <a:lstStyle/>
          <a:p>
            <a:r>
              <a:rPr lang="en-US" sz="3200" b="1" dirty="0">
                <a:latin typeface="Arial" panose="020B0604020202020204" pitchFamily="34" charset="0"/>
                <a:cs typeface="Arial" panose="020B0604020202020204" pitchFamily="34" charset="0"/>
              </a:rPr>
              <a:t>Sacramento Sales Market:</a:t>
            </a:r>
          </a:p>
        </p:txBody>
      </p:sp>
      <p:sp>
        <p:nvSpPr>
          <p:cNvPr id="3" name="TextBox 2">
            <a:extLst>
              <a:ext uri="{FF2B5EF4-FFF2-40B4-BE49-F238E27FC236}">
                <a16:creationId xmlns:a16="http://schemas.microsoft.com/office/drawing/2014/main" id="{4D2A88C4-57AB-BF3C-7412-C81E5BA1DF50}"/>
              </a:ext>
            </a:extLst>
          </p:cNvPr>
          <p:cNvSpPr txBox="1"/>
          <p:nvPr/>
        </p:nvSpPr>
        <p:spPr>
          <a:xfrm>
            <a:off x="706582" y="966353"/>
            <a:ext cx="11398828" cy="5693866"/>
          </a:xfrm>
          <a:prstGeom prst="rect">
            <a:avLst/>
          </a:prstGeom>
          <a:noFill/>
        </p:spPr>
        <p:txBody>
          <a:bodyPr wrap="square" rtlCol="0">
            <a:spAutoFit/>
          </a:bodyPr>
          <a:lstStyle/>
          <a:p>
            <a:pPr marL="457200" indent="-457200">
              <a:buFont typeface="Wingdings" panose="05000000000000000000" pitchFamily="2" charset="2"/>
              <a:buChar char="Ø"/>
            </a:pPr>
            <a:r>
              <a:rPr lang="en-US" sz="2800" b="1" dirty="0">
                <a:solidFill>
                  <a:schemeClr val="bg1"/>
                </a:solidFill>
                <a:latin typeface="Arial" panose="020B0604020202020204" pitchFamily="34" charset="0"/>
                <a:cs typeface="Arial" panose="020B0604020202020204" pitchFamily="34" charset="0"/>
              </a:rPr>
              <a:t>Insurance Costs:</a:t>
            </a:r>
          </a:p>
          <a:p>
            <a:r>
              <a:rPr lang="en-US" sz="2800" dirty="0">
                <a:solidFill>
                  <a:schemeClr val="bg1"/>
                </a:solidFill>
                <a:latin typeface="Arial" panose="020B0604020202020204" pitchFamily="34" charset="0"/>
                <a:cs typeface="Arial" panose="020B0604020202020204" pitchFamily="34" charset="0"/>
              </a:rPr>
              <a:t> The fires could lead to increased insurance premiums in high-risk areas throughout California, including parts of Los Angeles. This could make homeownership more expensive in those areas, potentially pushing some buyers towards more affordable markets like Sacramento.</a:t>
            </a:r>
          </a:p>
          <a:p>
            <a:pPr>
              <a:buFont typeface="Arial" panose="020B0604020202020204" pitchFamily="34" charset="0"/>
              <a:buChar char="•"/>
            </a:pPr>
            <a:endParaRPr lang="en-US" sz="2800" dirty="0">
              <a:solidFill>
                <a:schemeClr val="bg1"/>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en-US" sz="2800" b="1" dirty="0">
                <a:solidFill>
                  <a:schemeClr val="bg1"/>
                </a:solidFill>
                <a:latin typeface="Arial" panose="020B0604020202020204" pitchFamily="34" charset="0"/>
                <a:cs typeface="Arial" panose="020B0604020202020204" pitchFamily="34" charset="0"/>
              </a:rPr>
              <a:t>Historical Precedent:</a:t>
            </a:r>
            <a:endParaRPr lang="en-US" sz="2800" dirty="0">
              <a:solidFill>
                <a:schemeClr val="bg1"/>
              </a:solidFill>
              <a:latin typeface="Arial" panose="020B0604020202020204" pitchFamily="34" charset="0"/>
              <a:cs typeface="Arial" panose="020B0604020202020204" pitchFamily="34" charset="0"/>
            </a:endParaRPr>
          </a:p>
          <a:p>
            <a:r>
              <a:rPr lang="en-US" sz="2800" dirty="0">
                <a:solidFill>
                  <a:schemeClr val="bg1"/>
                </a:solidFill>
                <a:latin typeface="Arial" panose="020B0604020202020204" pitchFamily="34" charset="0"/>
                <a:cs typeface="Arial" panose="020B0604020202020204" pitchFamily="34" charset="0"/>
              </a:rPr>
              <a:t>After the 2017 Wine Country fires in the San Francisco Bay Area, Sacramento saw an influx of people seeking housing, which impacted both the rental and sales markets. This provides a historical precedent for how wildfires in one region can affect </a:t>
            </a:r>
            <a:r>
              <a:rPr lang="en-US" sz="2800" dirty="0">
                <a:solidFill>
                  <a:schemeClr val="bg1"/>
                </a:solidFill>
              </a:rPr>
              <a:t>housing markets in nearby areas.</a:t>
            </a:r>
          </a:p>
        </p:txBody>
      </p:sp>
      <p:pic>
        <p:nvPicPr>
          <p:cNvPr id="5" name="Picture 4">
            <a:extLst>
              <a:ext uri="{FF2B5EF4-FFF2-40B4-BE49-F238E27FC236}">
                <a16:creationId xmlns:a16="http://schemas.microsoft.com/office/drawing/2014/main" id="{804F7164-1E7A-D183-0F13-3DC32E41B5BF}"/>
              </a:ext>
            </a:extLst>
          </p:cNvPr>
          <p:cNvPicPr>
            <a:picLocks noChangeAspect="1"/>
          </p:cNvPicPr>
          <p:nvPr/>
        </p:nvPicPr>
        <p:blipFill>
          <a:blip r:embed="rId2"/>
          <a:stretch>
            <a:fillRect/>
          </a:stretch>
        </p:blipFill>
        <p:spPr>
          <a:xfrm>
            <a:off x="11060255" y="124691"/>
            <a:ext cx="748146" cy="748146"/>
          </a:xfrm>
          <a:prstGeom prst="rect">
            <a:avLst/>
          </a:prstGeom>
        </p:spPr>
      </p:pic>
    </p:spTree>
    <p:extLst>
      <p:ext uri="{BB962C8B-B14F-4D97-AF65-F5344CB8AC3E}">
        <p14:creationId xmlns:p14="http://schemas.microsoft.com/office/powerpoint/2010/main" val="68686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1BC3A7-F2AF-AD15-3AD6-589514B830C5}"/>
              </a:ext>
            </a:extLst>
          </p:cNvPr>
          <p:cNvSpPr/>
          <p:nvPr/>
        </p:nvSpPr>
        <p:spPr>
          <a:xfrm>
            <a:off x="0" y="2047009"/>
            <a:ext cx="10910454" cy="33874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1AF0F90-0FF7-ACE2-54E9-3768908D1E83}"/>
              </a:ext>
            </a:extLst>
          </p:cNvPr>
          <p:cNvSpPr txBox="1"/>
          <p:nvPr/>
        </p:nvSpPr>
        <p:spPr>
          <a:xfrm>
            <a:off x="1059872" y="1693719"/>
            <a:ext cx="9362210" cy="3570208"/>
          </a:xfrm>
          <a:prstGeom prst="rect">
            <a:avLst/>
          </a:prstGeom>
          <a:noFill/>
        </p:spPr>
        <p:txBody>
          <a:bodyPr wrap="square" rtlCol="0">
            <a:spAutoFit/>
          </a:bodyPr>
          <a:lstStyle/>
          <a:p>
            <a:endParaRPr lang="en-US" sz="32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800" dirty="0">
                <a:solidFill>
                  <a:schemeClr val="bg1"/>
                </a:solidFill>
                <a:latin typeface="Arial" panose="020B0604020202020204" pitchFamily="34" charset="0"/>
                <a:cs typeface="Arial" panose="020B0604020202020204" pitchFamily="34" charset="0"/>
              </a:rPr>
              <a:t>While the full extent of the impact is difficult to predict, it's likely that the Los Angeles fires will contribute to increased demand and potentially higher prices in the Sacramento housing market, both for rentals and sales.</a:t>
            </a:r>
          </a:p>
          <a:p>
            <a:pPr marL="285750" indent="-285750">
              <a:buFont typeface="Wingdings" panose="05000000000000000000" pitchFamily="2" charset="2"/>
              <a:buChar char="Ø"/>
            </a:pPr>
            <a:endParaRPr lang="en-US" sz="28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b="1" dirty="0">
                <a:latin typeface="Arial" panose="020B0604020202020204" pitchFamily="34" charset="0"/>
                <a:cs typeface="Arial" panose="020B0604020202020204" pitchFamily="34" charset="0"/>
              </a:rPr>
              <a:t>It's important to note that these are potential impacts, and the actual effects may vary depending on the scale of displacement and the overall economic conditions</a:t>
            </a:r>
            <a:r>
              <a:rPr lang="en-US" dirty="0">
                <a:latin typeface="Arial" panose="020B0604020202020204" pitchFamily="34" charset="0"/>
                <a:cs typeface="Arial" panose="020B0604020202020204" pitchFamily="34" charset="0"/>
              </a:rPr>
              <a:t>.</a:t>
            </a:r>
          </a:p>
        </p:txBody>
      </p:sp>
      <p:sp>
        <p:nvSpPr>
          <p:cNvPr id="3" name="TextBox 2">
            <a:extLst>
              <a:ext uri="{FF2B5EF4-FFF2-40B4-BE49-F238E27FC236}">
                <a16:creationId xmlns:a16="http://schemas.microsoft.com/office/drawing/2014/main" id="{9AAA9A23-D4EB-ABBD-FCC3-F7ED72278BEB}"/>
              </a:ext>
            </a:extLst>
          </p:cNvPr>
          <p:cNvSpPr txBox="1"/>
          <p:nvPr/>
        </p:nvSpPr>
        <p:spPr>
          <a:xfrm>
            <a:off x="1776845" y="1246909"/>
            <a:ext cx="3145413" cy="584775"/>
          </a:xfrm>
          <a:prstGeom prst="rect">
            <a:avLst/>
          </a:prstGeom>
          <a:noFill/>
        </p:spPr>
        <p:txBody>
          <a:bodyPr wrap="none" rtlCol="0">
            <a:spAutoFit/>
          </a:bodyPr>
          <a:lstStyle/>
          <a:p>
            <a:r>
              <a:rPr lang="en-US" sz="3200" b="1" dirty="0">
                <a:latin typeface="Arial" panose="020B0604020202020204" pitchFamily="34" charset="0"/>
                <a:cs typeface="Arial" panose="020B0604020202020204" pitchFamily="34" charset="0"/>
              </a:rPr>
              <a:t>Overall Impact:</a:t>
            </a:r>
          </a:p>
        </p:txBody>
      </p:sp>
      <p:sp>
        <p:nvSpPr>
          <p:cNvPr id="5" name="Rectangle 4">
            <a:extLst>
              <a:ext uri="{FF2B5EF4-FFF2-40B4-BE49-F238E27FC236}">
                <a16:creationId xmlns:a16="http://schemas.microsoft.com/office/drawing/2014/main" id="{0C19810E-D57D-85B1-5F82-22880BF57A03}"/>
              </a:ext>
            </a:extLst>
          </p:cNvPr>
          <p:cNvSpPr/>
          <p:nvPr/>
        </p:nvSpPr>
        <p:spPr>
          <a:xfrm>
            <a:off x="2275610" y="5766955"/>
            <a:ext cx="7595754" cy="7481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M&amp;M Properties | </a:t>
            </a:r>
            <a:r>
              <a:rPr lang="en-US" dirty="0">
                <a:latin typeface="Arial" panose="020B0604020202020204" pitchFamily="34" charset="0"/>
                <a:cs typeface="Arial" panose="020B0604020202020204" pitchFamily="34" charset="0"/>
                <a:hlinkClick r:id="rId2"/>
              </a:rPr>
              <a:t>digital@mmproperties.info</a:t>
            </a:r>
            <a:r>
              <a:rPr lang="en-US" dirty="0">
                <a:latin typeface="Arial" panose="020B0604020202020204" pitchFamily="34" charset="0"/>
                <a:cs typeface="Arial" panose="020B0604020202020204" pitchFamily="34" charset="0"/>
              </a:rPr>
              <a:t> | 916.500.8188</a:t>
            </a:r>
          </a:p>
        </p:txBody>
      </p:sp>
      <p:pic>
        <p:nvPicPr>
          <p:cNvPr id="6" name="Picture 5">
            <a:extLst>
              <a:ext uri="{FF2B5EF4-FFF2-40B4-BE49-F238E27FC236}">
                <a16:creationId xmlns:a16="http://schemas.microsoft.com/office/drawing/2014/main" id="{0B323F10-4EE8-6DE3-258F-69018C1113E3}"/>
              </a:ext>
            </a:extLst>
          </p:cNvPr>
          <p:cNvPicPr>
            <a:picLocks noChangeAspect="1"/>
          </p:cNvPicPr>
          <p:nvPr/>
        </p:nvPicPr>
        <p:blipFill>
          <a:blip r:embed="rId3"/>
          <a:stretch>
            <a:fillRect/>
          </a:stretch>
        </p:blipFill>
        <p:spPr>
          <a:xfrm>
            <a:off x="10504342" y="311727"/>
            <a:ext cx="1272886" cy="1272886"/>
          </a:xfrm>
          <a:prstGeom prst="rect">
            <a:avLst/>
          </a:prstGeom>
        </p:spPr>
      </p:pic>
    </p:spTree>
    <p:extLst>
      <p:ext uri="{BB962C8B-B14F-4D97-AF65-F5344CB8AC3E}">
        <p14:creationId xmlns:p14="http://schemas.microsoft.com/office/powerpoint/2010/main" val="2727410847"/>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668657-C50E-4365-A5FD-AC07593EBE57}">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EA82F57F-EFCE-45E0-9F75-822371CB5F7C}">
  <ds:schemaRefs>
    <ds:schemaRef ds:uri="http://schemas.microsoft.com/sharepoint/v3/contenttype/forms"/>
  </ds:schemaRefs>
</ds:datastoreItem>
</file>

<file path=customXml/itemProps3.xml><?xml version="1.0" encoding="utf-8"?>
<ds:datastoreItem xmlns:ds="http://schemas.openxmlformats.org/officeDocument/2006/customXml" ds:itemID="{1179D151-6AED-4C4E-9A23-4BEC5BA436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Architecture design</Template>
  <TotalTime>72</TotalTime>
  <Words>371</Words>
  <Application>Microsoft Office PowerPoint</Application>
  <PresentationFormat>Widescreen</PresentationFormat>
  <Paragraphs>30</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Corbel</vt:lpstr>
      <vt:lpstr>Wingdings</vt:lpstr>
      <vt:lpstr>Wingdings 2</vt:lpstr>
      <vt:lpstr>Frame</vt:lpstr>
      <vt:lpstr>Los Angeles Fires Impact  Sacramento Market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2025-01-27T18:03:49Z</dcterms:created>
  <dcterms:modified xsi:type="dcterms:W3CDTF">2025-01-27T19:16:20Z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