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3" r:id="rId6"/>
    <p:sldId id="284" r:id="rId7"/>
    <p:sldId id="2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9" autoAdjust="0"/>
  </p:normalViewPr>
  <p:slideViewPr>
    <p:cSldViewPr snapToGrid="0">
      <p:cViewPr varScale="1">
        <p:scale>
          <a:sx n="103" d="100"/>
          <a:sy n="103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96" y="115568"/>
            <a:ext cx="11744308" cy="6606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789CC13-A0F6-BABF-6B9D-25A4CB62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606" y="3098530"/>
            <a:ext cx="9440862" cy="18288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br>
              <a:rPr lang="en-US" sz="4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Looking Back  2024 </a:t>
            </a:r>
            <a:br>
              <a:rPr lang="en-US" sz="4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bg2">
                    <a:lumMod val="75000"/>
                  </a:schemeClr>
                </a:solidFill>
              </a:rPr>
              <a:t>Looking Forward 2025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21D3C1-0BE1-31F3-57DD-31717D96B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82" y="4965441"/>
            <a:ext cx="1010669" cy="10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ED039-ED49-C9FA-3E12-A8A89101016D}"/>
              </a:ext>
            </a:extLst>
          </p:cNvPr>
          <p:cNvSpPr txBox="1"/>
          <p:nvPr/>
        </p:nvSpPr>
        <p:spPr>
          <a:xfrm>
            <a:off x="1782148" y="531847"/>
            <a:ext cx="863314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Sacramento Rental Market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The Sacramento rental market in 2024 has been characterized by steady growth, though at a more moderate pace compared to previous years. This reflects a maturing market with a balance between strong demand and a gradual increase in supply.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Rent Growth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Rents have continued to rise throughout the year, but the rate of increase has slowed down. This moderation suggests a more balanced market where demand remains robust, but drastic price hikes have been mitigated.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Vacancy Rates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 Vacancy rates have remained relatively low, indicating persistent demand for rental housing in Sacramento. This tight market has kept competition high for renters. </a:t>
            </a:r>
            <a:endParaRPr lang="en-US" altLang="en-US" sz="1500" dirty="0">
              <a:solidFill>
                <a:srgbClr val="1B1C1D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Factors Influencing the Market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Strong Job Market: Sacramento's growing economy and job market have continued to attract new residents, fueling demand for rental housing.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Limited Supply: While new construction projects are underway, the pace of development has not kept up with the increasing demand, contributing to limited housing availability.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Economic Conditions: The overall economic climate has played a role, with factors like inflation and interest rates influencing both renter demand and the cost of housing.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36160-8B20-6B18-3556-DA0BA5E43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1" y="5375989"/>
            <a:ext cx="1010669" cy="101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FEFD4B-58FB-FB24-E6A7-33D2412F6DFC}"/>
              </a:ext>
            </a:extLst>
          </p:cNvPr>
          <p:cNvSpPr txBox="1"/>
          <p:nvPr/>
        </p:nvSpPr>
        <p:spPr>
          <a:xfrm>
            <a:off x="2090058" y="6419461"/>
            <a:ext cx="867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M&amp;M Properties | 1545 River Park Drive #100 | Sacramento | 95815 | 916.500.8188</a:t>
            </a:r>
          </a:p>
        </p:txBody>
      </p:sp>
    </p:spTree>
    <p:extLst>
      <p:ext uri="{BB962C8B-B14F-4D97-AF65-F5344CB8AC3E}">
        <p14:creationId xmlns:p14="http://schemas.microsoft.com/office/powerpoint/2010/main" val="3544618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40A574-9E04-F101-A87F-680D2B6F4663}"/>
              </a:ext>
            </a:extLst>
          </p:cNvPr>
          <p:cNvSpPr txBox="1"/>
          <p:nvPr/>
        </p:nvSpPr>
        <p:spPr>
          <a:xfrm>
            <a:off x="1922107" y="167952"/>
            <a:ext cx="8726454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Sacramento Rental Market Forecast 2025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Forecasting the Sacramento rental market for 2025 involves considering several key factors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Continued Demand: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The strong job market and overall economic growth in Sacramento are expected to continue driving demand for rental housing.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Increased Supply: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New construction projects currently underway are expected to gradually increase the supply of rental units, which could help to stabilize the market and potentially moderate rent growth.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Economic Uncertainty: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The potential impact of economic factors like inflation, interest rates, and a potential recession could influence renter behavior and overall market stability.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Potential Market Scenarios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1B1C1D"/>
              </a:solidFill>
              <a:effectLst/>
              <a:latin typeface="Google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Scenario 1: Moderate Growth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Assumptions: Continued economic growth, gradual increase in supply, and manageable inflation.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Outcome: Rents are expected to continue to rise, but at a moderate pace. Vacancy rates may gradually increase, but remain relatively low.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Scenario 2: Slower Growth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Assumptions: Economic slowdown, potential recession, and limited new construction.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1B1C1D"/>
                </a:solidFill>
                <a:effectLst/>
                <a:latin typeface="Google Sans"/>
              </a:rPr>
              <a:t>Outcome: Rent growth may slow down or even stabilize. Vacancy rates could potentially increase, but the overall market is likely to remain competitive.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6C384-4FA6-0483-384B-98B33CAE7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4" y="5375988"/>
            <a:ext cx="1010669" cy="101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0DB19-17AB-2643-FF0A-CF7C634B40AC}"/>
              </a:ext>
            </a:extLst>
          </p:cNvPr>
          <p:cNvSpPr txBox="1"/>
          <p:nvPr/>
        </p:nvSpPr>
        <p:spPr>
          <a:xfrm>
            <a:off x="2090058" y="6419461"/>
            <a:ext cx="867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M&amp;M Properties | 1545 River Park Drive #100 | Sacramento | 95815 | 916.500.8188</a:t>
            </a:r>
          </a:p>
        </p:txBody>
      </p:sp>
    </p:spTree>
    <p:extLst>
      <p:ext uri="{BB962C8B-B14F-4D97-AF65-F5344CB8AC3E}">
        <p14:creationId xmlns:p14="http://schemas.microsoft.com/office/powerpoint/2010/main" val="5016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4F486-899A-8A6E-16F1-11EBC050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4" y="490246"/>
            <a:ext cx="6743700" cy="36195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A9F547A-3F33-DCA8-0EBA-0DEB932C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0" y="5534609"/>
            <a:ext cx="1010669" cy="101066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421EA9F-7C84-7911-75D2-0EC241E2A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316" y="3929465"/>
            <a:ext cx="3462828" cy="21154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9785603-A810-4341-AB4A-A877BA201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820" y="4393577"/>
            <a:ext cx="4610743" cy="10193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1FAC473-AE9F-254C-F20E-29B4FBB8D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0029" y="242596"/>
            <a:ext cx="6332251" cy="290239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71733011-A95F-A0D1-83F0-F02263F68A45}"/>
              </a:ext>
            </a:extLst>
          </p:cNvPr>
          <p:cNvSpPr txBox="1"/>
          <p:nvPr/>
        </p:nvSpPr>
        <p:spPr>
          <a:xfrm>
            <a:off x="2090058" y="6419461"/>
            <a:ext cx="867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M&amp;M Properties | 1545 River Park Drive #100 | Sacramento | 95815 | 916.500.8188</a:t>
            </a:r>
          </a:p>
        </p:txBody>
      </p:sp>
    </p:spTree>
    <p:extLst>
      <p:ext uri="{BB962C8B-B14F-4D97-AF65-F5344CB8AC3E}">
        <p14:creationId xmlns:p14="http://schemas.microsoft.com/office/powerpoint/2010/main" val="1251994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{C8930568-1DDF-4059-BEEB-1B2E9D803355}tf11665031_win32</Template>
  <TotalTime>53</TotalTime>
  <Words>455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Nova</vt:lpstr>
      <vt:lpstr>Arial Nova Light</vt:lpstr>
      <vt:lpstr>Google Sans</vt:lpstr>
      <vt:lpstr>Wingdings 2</vt:lpstr>
      <vt:lpstr>SlateVTI</vt:lpstr>
      <vt:lpstr> Looking Back  2024  Looking Forward 2025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Darren Babby</dc:creator>
  <cp:lastModifiedBy>Darren Babby</cp:lastModifiedBy>
  <cp:revision>1</cp:revision>
  <dcterms:created xsi:type="dcterms:W3CDTF">2025-01-06T19:19:57Z</dcterms:created>
  <dcterms:modified xsi:type="dcterms:W3CDTF">2025-01-06T20:13:01Z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