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45EA3-9555-2886-D286-CEB69314FC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Law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D98D3A-8E68-6FA1-E275-8AE9158129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AB 2493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58FFEA5-F3C6-FC36-F62C-6CFE823556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667" y="389466"/>
            <a:ext cx="1586442" cy="15864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7A899BA-C6D5-38A5-875B-DD26698D9412}"/>
              </a:ext>
            </a:extLst>
          </p:cNvPr>
          <p:cNvSpPr txBox="1"/>
          <p:nvPr/>
        </p:nvSpPr>
        <p:spPr>
          <a:xfrm>
            <a:off x="126999" y="6350000"/>
            <a:ext cx="12183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M&amp;M Properties | 1545 River Park Drive #100 | Sacramento, CA 95815 | 916.500.8188 | digital@mmproperties.info</a:t>
            </a:r>
          </a:p>
        </p:txBody>
      </p:sp>
    </p:spTree>
    <p:extLst>
      <p:ext uri="{BB962C8B-B14F-4D97-AF65-F5344CB8AC3E}">
        <p14:creationId xmlns:p14="http://schemas.microsoft.com/office/powerpoint/2010/main" val="3724278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67B388-677C-036E-3ABA-7E2D69159ED1}"/>
              </a:ext>
            </a:extLst>
          </p:cNvPr>
          <p:cNvSpPr txBox="1"/>
          <p:nvPr/>
        </p:nvSpPr>
        <p:spPr>
          <a:xfrm>
            <a:off x="491066" y="287866"/>
            <a:ext cx="969433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Key points regarding AB 2493. Let's further emphasize some of the practical implications and potential challenges based on our breakdown:</a:t>
            </a:r>
          </a:p>
          <a:p>
            <a:endParaRPr lang="en-US" dirty="0"/>
          </a:p>
          <a:p>
            <a:pPr algn="ctr"/>
            <a:r>
              <a:rPr lang="en-US" dirty="0"/>
              <a:t>Practical Implications and Potential Challenges</a:t>
            </a:r>
          </a:p>
          <a:p>
            <a:endParaRPr lang="en-US" dirty="0"/>
          </a:p>
          <a:p>
            <a:r>
              <a:rPr lang="en-US" dirty="0"/>
              <a:t>•	Operational Overhaul: </a:t>
            </a:r>
          </a:p>
          <a:p>
            <a:r>
              <a:rPr lang="en-US" dirty="0"/>
              <a:t>	The "first completed, first processed" rule might require significant changes to existing 	workflows, especially for businesses accustomed to batch processing.</a:t>
            </a:r>
          </a:p>
          <a:p>
            <a:r>
              <a:rPr lang="en-US" dirty="0"/>
              <a:t>	It necessitates a robust system for tracking application receipt times and processing 	order.</a:t>
            </a:r>
          </a:p>
          <a:p>
            <a:endParaRPr lang="en-US" dirty="0"/>
          </a:p>
          <a:p>
            <a:r>
              <a:rPr lang="en-US" dirty="0"/>
              <a:t>•	Documentation Burden: </a:t>
            </a:r>
          </a:p>
          <a:p>
            <a:r>
              <a:rPr lang="en-US" dirty="0"/>
              <a:t>	Detailed records of application timelines, processing steps, and credit report handling 	are crucial for demonstrating compliance.</a:t>
            </a:r>
          </a:p>
          <a:p>
            <a:r>
              <a:rPr lang="en-US" dirty="0"/>
              <a:t>	This increases the administrative burden and necessitates meticulous record-keeping.</a:t>
            </a:r>
          </a:p>
          <a:p>
            <a:endParaRPr lang="en-US" dirty="0"/>
          </a:p>
          <a:p>
            <a:r>
              <a:rPr lang="en-US" dirty="0"/>
              <a:t>•	Defining "Completed": </a:t>
            </a:r>
          </a:p>
          <a:p>
            <a:r>
              <a:rPr lang="en-US" dirty="0"/>
              <a:t>	A clear definition of what constitutes a "completed" application is essential to avoid 	disputes.</a:t>
            </a:r>
          </a:p>
          <a:p>
            <a:r>
              <a:rPr lang="en-US" dirty="0"/>
              <a:t>	This definition should be communicated to applicants and consistently applied.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F8D50B-71C9-D762-3E0F-E72FB996D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0466" y="846721"/>
            <a:ext cx="924980" cy="9279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EDE54A-FB7C-7BBA-3419-61C4C9CB8C0C}"/>
              </a:ext>
            </a:extLst>
          </p:cNvPr>
          <p:cNvSpPr txBox="1"/>
          <p:nvPr/>
        </p:nvSpPr>
        <p:spPr>
          <a:xfrm>
            <a:off x="126999" y="6350000"/>
            <a:ext cx="12183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M&amp;M Properties | 1545 River Park Drive #100 | Sacramento, CA 95815 | 916.500.8188 | digital@mmproperties.info</a:t>
            </a:r>
          </a:p>
        </p:txBody>
      </p:sp>
    </p:spTree>
    <p:extLst>
      <p:ext uri="{BB962C8B-B14F-4D97-AF65-F5344CB8AC3E}">
        <p14:creationId xmlns:p14="http://schemas.microsoft.com/office/powerpoint/2010/main" val="2840422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AC676A-6CED-2F21-05E3-753E57B1B491}"/>
              </a:ext>
            </a:extLst>
          </p:cNvPr>
          <p:cNvSpPr txBox="1"/>
          <p:nvPr/>
        </p:nvSpPr>
        <p:spPr>
          <a:xfrm>
            <a:off x="59268" y="117693"/>
            <a:ext cx="1044786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Handling Incomplete Applications: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	A process for handling incomplete applications needs to be established, including how to notify 	applicants and how to manage their place in the processing queue.</a:t>
            </a:r>
          </a:p>
          <a:p>
            <a:endParaRPr lang="en-US" dirty="0"/>
          </a:p>
          <a:p>
            <a:r>
              <a:rPr lang="en-US" dirty="0"/>
              <a:t>•	Credit Report Security: </a:t>
            </a:r>
          </a:p>
          <a:p>
            <a:r>
              <a:rPr lang="en-US" dirty="0"/>
              <a:t>	Ensuring the secure handling and storage of credit reports is paramount, given the sensitive 	nature of the information.</a:t>
            </a:r>
          </a:p>
          <a:p>
            <a:r>
              <a:rPr lang="en-US" dirty="0"/>
              <a:t>	Knowing exactly who "TG" is, and their security policies is important.</a:t>
            </a:r>
          </a:p>
          <a:p>
            <a:endParaRPr lang="en-US" dirty="0"/>
          </a:p>
          <a:p>
            <a:r>
              <a:rPr lang="en-US" dirty="0"/>
              <a:t>•	Potential for Delays: </a:t>
            </a:r>
          </a:p>
          <a:p>
            <a:r>
              <a:rPr lang="en-US" dirty="0"/>
              <a:t>	Strict adherence to sequential processing could potentially lead to delays, especially during 	periods of high application volume.</a:t>
            </a:r>
          </a:p>
          <a:p>
            <a:r>
              <a:rPr lang="en-US" dirty="0"/>
              <a:t>	This is especially true if a complex application is received early in the queue.</a:t>
            </a:r>
          </a:p>
          <a:p>
            <a:endParaRPr lang="en-US" dirty="0"/>
          </a:p>
          <a:p>
            <a:r>
              <a:rPr lang="en-US" dirty="0"/>
              <a:t>•	Legal Clarity: </a:t>
            </a:r>
          </a:p>
          <a:p>
            <a:r>
              <a:rPr lang="en-US" dirty="0"/>
              <a:t>	Ambiguities in the interpretation of AB 2493 could lead to legal disputes.</a:t>
            </a:r>
          </a:p>
          <a:p>
            <a:r>
              <a:rPr lang="en-US" dirty="0"/>
              <a:t>	Businesses should seek legal counsel to ensure their practices are fully compliant.</a:t>
            </a:r>
          </a:p>
          <a:p>
            <a:endParaRPr lang="en-US" dirty="0"/>
          </a:p>
          <a:p>
            <a:r>
              <a:rPr lang="en-US" dirty="0"/>
              <a:t>•	Fair Housing Concerns: </a:t>
            </a:r>
          </a:p>
          <a:p>
            <a:r>
              <a:rPr lang="en-US" dirty="0"/>
              <a:t>	The written criteria must be very carefully written to ensure that they do not violate any fair 	housing laws, as the criteria must be applied to every applicant.</a:t>
            </a:r>
          </a:p>
          <a:p>
            <a:endParaRPr lang="en-US" dirty="0"/>
          </a:p>
          <a:p>
            <a:r>
              <a:rPr lang="en-US" dirty="0"/>
              <a:t>In essence, while AB 2493 aims to protect applicants, it also places a significant responsibility on businesses to implement compliant and transparent processes.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EE48AA-5B38-8620-BBC0-1FB6117E2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5867" y="872342"/>
            <a:ext cx="857246" cy="86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67925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24</TotalTime>
  <Words>418</Words>
  <Application>Microsoft Office PowerPoint</Application>
  <PresentationFormat>Widescreen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Trebuchet MS</vt:lpstr>
      <vt:lpstr>Berlin</vt:lpstr>
      <vt:lpstr>Law Update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Darren Babby</dc:creator>
  <cp:lastModifiedBy>Darren Babby</cp:lastModifiedBy>
  <cp:revision>4</cp:revision>
  <dcterms:created xsi:type="dcterms:W3CDTF">2025-03-19T17:52:58Z</dcterms:created>
  <dcterms:modified xsi:type="dcterms:W3CDTF">2025-03-19T18:18:33Z</dcterms:modified>
</cp:coreProperties>
</file>