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8"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3" d="100"/>
          <a:sy n="113" d="100"/>
        </p:scale>
        <p:origin x="4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3/24/2025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518A9-B687-4302-9395-2322403C6656}"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9A684-0CB7-41E9-A4DF-5D1C2CA5BF6F}"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DD7C35-9E19-4518-A4B2-3B09CD8CC756}"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196DA8-8897-4DDF-BFB6-5D83863C837A}"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CBBA708-C5F0-412D-90E2-1919F0D196AE}" type="datetimeFigureOut">
              <a:rPr lang="en-US" dirty="0"/>
              <a:t>3/24/2025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9C8F8FA-EF43-4642-9368-3F4E33039BD9}" type="datetimeFigureOut">
              <a:rPr lang="en-US" dirty="0"/>
              <a:t>3/24/2025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3/24/2025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3/24/2025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3/24/2025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B9C5D3-0140-4E75-8D7F-C0623D06DFD7}" type="datetimeFigureOut">
              <a:rPr lang="en-US" dirty="0"/>
              <a:t>3/24/2025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3/24/2025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3/24/2025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3/24/2025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AE0757-B101-4811-9189-10EB2F458E2D}"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BDC078-589F-40E3-816C-EE21D62B5BBA}" type="datetimeFigureOut">
              <a:rPr lang="en-US" dirty="0"/>
              <a:t>3/24/2025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3/24/2025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45EA3-9555-2886-D286-CEB69314FC9F}"/>
              </a:ext>
            </a:extLst>
          </p:cNvPr>
          <p:cNvSpPr>
            <a:spLocks noGrp="1"/>
          </p:cNvSpPr>
          <p:nvPr>
            <p:ph type="ctrTitle"/>
          </p:nvPr>
        </p:nvSpPr>
        <p:spPr/>
        <p:txBody>
          <a:bodyPr/>
          <a:lstStyle/>
          <a:p>
            <a:r>
              <a:rPr lang="en-US" dirty="0"/>
              <a:t>Law Update</a:t>
            </a:r>
          </a:p>
        </p:txBody>
      </p:sp>
      <p:sp>
        <p:nvSpPr>
          <p:cNvPr id="3" name="Subtitle 2">
            <a:extLst>
              <a:ext uri="{FF2B5EF4-FFF2-40B4-BE49-F238E27FC236}">
                <a16:creationId xmlns:a16="http://schemas.microsoft.com/office/drawing/2014/main" id="{82D98D3A-8E68-6FA1-E275-8AE91581290B}"/>
              </a:ext>
            </a:extLst>
          </p:cNvPr>
          <p:cNvSpPr>
            <a:spLocks noGrp="1"/>
          </p:cNvSpPr>
          <p:nvPr>
            <p:ph type="subTitle" idx="1"/>
          </p:nvPr>
        </p:nvSpPr>
        <p:spPr/>
        <p:txBody>
          <a:bodyPr>
            <a:normAutofit/>
          </a:bodyPr>
          <a:lstStyle/>
          <a:p>
            <a:r>
              <a:rPr lang="en-US" sz="3600" dirty="0"/>
              <a:t>AB 2801</a:t>
            </a:r>
          </a:p>
        </p:txBody>
      </p:sp>
      <p:pic>
        <p:nvPicPr>
          <p:cNvPr id="7" name="Picture 6">
            <a:extLst>
              <a:ext uri="{FF2B5EF4-FFF2-40B4-BE49-F238E27FC236}">
                <a16:creationId xmlns:a16="http://schemas.microsoft.com/office/drawing/2014/main" id="{D58FFEA5-F3C6-FC36-F62C-6CFE823556B3}"/>
              </a:ext>
            </a:extLst>
          </p:cNvPr>
          <p:cNvPicPr>
            <a:picLocks noChangeAspect="1"/>
          </p:cNvPicPr>
          <p:nvPr/>
        </p:nvPicPr>
        <p:blipFill>
          <a:blip r:embed="rId2"/>
          <a:stretch>
            <a:fillRect/>
          </a:stretch>
        </p:blipFill>
        <p:spPr>
          <a:xfrm>
            <a:off x="10049934" y="2810933"/>
            <a:ext cx="1256242" cy="1256242"/>
          </a:xfrm>
          <a:prstGeom prst="rect">
            <a:avLst/>
          </a:prstGeom>
        </p:spPr>
      </p:pic>
      <p:sp>
        <p:nvSpPr>
          <p:cNvPr id="4" name="TextBox 3">
            <a:extLst>
              <a:ext uri="{FF2B5EF4-FFF2-40B4-BE49-F238E27FC236}">
                <a16:creationId xmlns:a16="http://schemas.microsoft.com/office/drawing/2014/main" id="{77A899BA-C6D5-38A5-875B-DD26698D9412}"/>
              </a:ext>
            </a:extLst>
          </p:cNvPr>
          <p:cNvSpPr txBox="1"/>
          <p:nvPr/>
        </p:nvSpPr>
        <p:spPr>
          <a:xfrm>
            <a:off x="126999" y="6350000"/>
            <a:ext cx="12183533" cy="369332"/>
          </a:xfrm>
          <a:prstGeom prst="rect">
            <a:avLst/>
          </a:prstGeom>
          <a:noFill/>
        </p:spPr>
        <p:txBody>
          <a:bodyPr wrap="square" rtlCol="0">
            <a:spAutoFit/>
          </a:bodyPr>
          <a:lstStyle/>
          <a:p>
            <a:r>
              <a:rPr lang="en-US" dirty="0"/>
              <a:t>M&amp;M Properties | 1545 River Park Drive #100 | Sacramento, CA 95815 | 916.500.8188 | digital@mmproperties.info</a:t>
            </a:r>
          </a:p>
        </p:txBody>
      </p:sp>
    </p:spTree>
    <p:extLst>
      <p:ext uri="{BB962C8B-B14F-4D97-AF65-F5344CB8AC3E}">
        <p14:creationId xmlns:p14="http://schemas.microsoft.com/office/powerpoint/2010/main" val="372427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AC676A-6CED-2F21-05E3-753E57B1B491}"/>
              </a:ext>
            </a:extLst>
          </p:cNvPr>
          <p:cNvSpPr txBox="1"/>
          <p:nvPr/>
        </p:nvSpPr>
        <p:spPr>
          <a:xfrm>
            <a:off x="194733" y="735759"/>
            <a:ext cx="10871199" cy="5355312"/>
          </a:xfrm>
          <a:prstGeom prst="rect">
            <a:avLst/>
          </a:prstGeom>
          <a:noFill/>
        </p:spPr>
        <p:txBody>
          <a:bodyPr wrap="square" rtlCol="0">
            <a:spAutoFit/>
          </a:bodyPr>
          <a:lstStyle/>
          <a:p>
            <a:r>
              <a:rPr lang="en-US" dirty="0"/>
              <a:t>California Assembly Bill 2801 (AB 2801) significantly changes how landlords in California must handle security deposits, primarily by requiring detailed photo documentation. Here's a breakdown of the key aspects:</a:t>
            </a:r>
          </a:p>
          <a:p>
            <a:endParaRPr lang="en-US" dirty="0"/>
          </a:p>
          <a:p>
            <a:r>
              <a:rPr lang="en-US" dirty="0"/>
              <a:t>Core Focus:</a:t>
            </a:r>
          </a:p>
          <a:p>
            <a:pPr marL="285750" indent="-285750">
              <a:buFont typeface="Arial" panose="020B0604020202020204" pitchFamily="34" charset="0"/>
              <a:buChar char="•"/>
            </a:pPr>
            <a:r>
              <a:rPr lang="en-US" dirty="0"/>
              <a:t>AB 2801 aims to increase transparency and accountability in how landlords use security                          deposits, reducing disputes and protecting tenants from unfair deductions.</a:t>
            </a:r>
          </a:p>
          <a:p>
            <a:pPr marL="285750" indent="-285750">
              <a:buFont typeface="Arial" panose="020B0604020202020204" pitchFamily="34" charset="0"/>
              <a:buChar char="•"/>
            </a:pPr>
            <a:r>
              <a:rPr lang="en-US" dirty="0"/>
              <a:t>It amends California Civil Code Section 1950.5, which governs security deposits.</a:t>
            </a:r>
          </a:p>
          <a:p>
            <a:endParaRPr lang="en-US" dirty="0"/>
          </a:p>
          <a:p>
            <a:r>
              <a:rPr lang="en-US" dirty="0"/>
              <a:t>Key Requirements and Changes:</a:t>
            </a:r>
          </a:p>
          <a:p>
            <a:pPr algn="ctr"/>
            <a:r>
              <a:rPr lang="en-US" dirty="0"/>
              <a:t>Mandatory Photo Documentation</a:t>
            </a:r>
          </a:p>
          <a:p>
            <a:pPr marL="285750" indent="-285750">
              <a:buFont typeface="Arial" panose="020B0604020202020204" pitchFamily="34" charset="0"/>
              <a:buChar char="•"/>
            </a:pPr>
            <a:r>
              <a:rPr lang="en-US" dirty="0"/>
              <a:t>For tenancies beginning on or after July 1, 2025, landlords must take photographs of the unit immediately before, or at the inception of, the tenancy.</a:t>
            </a:r>
          </a:p>
          <a:p>
            <a:pPr marL="285750" indent="-285750">
              <a:buFont typeface="Arial" panose="020B0604020202020204" pitchFamily="34" charset="0"/>
              <a:buChar char="•"/>
            </a:pPr>
            <a:r>
              <a:rPr lang="en-US" dirty="0"/>
              <a:t>Beginning April 1, 2025, landlords must take photographs of the unit within a reasonable time after the tenant has vacated, but before any repairs or cleaning for which deductions will be made.</a:t>
            </a:r>
          </a:p>
          <a:p>
            <a:pPr marL="285750" indent="-285750">
              <a:buFont typeface="Arial" panose="020B0604020202020204" pitchFamily="34" charset="0"/>
              <a:buChar char="•"/>
            </a:pPr>
            <a:r>
              <a:rPr lang="en-US" dirty="0"/>
              <a:t>If deductions are made for repairs or cleaning, landlords must take photos before and after the work is completed.</a:t>
            </a:r>
          </a:p>
          <a:p>
            <a:endParaRPr lang="en-US" dirty="0"/>
          </a:p>
          <a:p>
            <a:endParaRPr lang="en-US" dirty="0"/>
          </a:p>
        </p:txBody>
      </p:sp>
      <p:pic>
        <p:nvPicPr>
          <p:cNvPr id="4" name="Picture 3">
            <a:extLst>
              <a:ext uri="{FF2B5EF4-FFF2-40B4-BE49-F238E27FC236}">
                <a16:creationId xmlns:a16="http://schemas.microsoft.com/office/drawing/2014/main" id="{83EE48AA-5B38-8620-BBC0-1FB6117E2A5B}"/>
              </a:ext>
            </a:extLst>
          </p:cNvPr>
          <p:cNvPicPr>
            <a:picLocks noChangeAspect="1"/>
          </p:cNvPicPr>
          <p:nvPr/>
        </p:nvPicPr>
        <p:blipFill>
          <a:blip r:embed="rId2"/>
          <a:stretch>
            <a:fillRect/>
          </a:stretch>
        </p:blipFill>
        <p:spPr>
          <a:xfrm>
            <a:off x="10955867" y="872342"/>
            <a:ext cx="857246" cy="860020"/>
          </a:xfrm>
          <a:prstGeom prst="rect">
            <a:avLst/>
          </a:prstGeom>
        </p:spPr>
      </p:pic>
      <p:sp>
        <p:nvSpPr>
          <p:cNvPr id="2" name="TextBox 1">
            <a:extLst>
              <a:ext uri="{FF2B5EF4-FFF2-40B4-BE49-F238E27FC236}">
                <a16:creationId xmlns:a16="http://schemas.microsoft.com/office/drawing/2014/main" id="{1F2B251F-FC1C-8AB8-88E6-CCAD5153B772}"/>
              </a:ext>
            </a:extLst>
          </p:cNvPr>
          <p:cNvSpPr txBox="1"/>
          <p:nvPr/>
        </p:nvSpPr>
        <p:spPr>
          <a:xfrm>
            <a:off x="126999" y="6350000"/>
            <a:ext cx="12183533" cy="369332"/>
          </a:xfrm>
          <a:prstGeom prst="rect">
            <a:avLst/>
          </a:prstGeom>
          <a:noFill/>
        </p:spPr>
        <p:txBody>
          <a:bodyPr wrap="square" rtlCol="0">
            <a:spAutoFit/>
          </a:bodyPr>
          <a:lstStyle/>
          <a:p>
            <a:r>
              <a:rPr lang="en-US" dirty="0"/>
              <a:t>M&amp;M Properties | 1545 River Park Drive #100 | Sacramento, CA 95815 | 916.500.8188 | digital@mmproperties.info</a:t>
            </a:r>
          </a:p>
        </p:txBody>
      </p:sp>
    </p:spTree>
    <p:extLst>
      <p:ext uri="{BB962C8B-B14F-4D97-AF65-F5344CB8AC3E}">
        <p14:creationId xmlns:p14="http://schemas.microsoft.com/office/powerpoint/2010/main" val="151267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67B388-677C-036E-3ABA-7E2D69159ED1}"/>
              </a:ext>
            </a:extLst>
          </p:cNvPr>
          <p:cNvSpPr txBox="1"/>
          <p:nvPr/>
        </p:nvSpPr>
        <p:spPr>
          <a:xfrm>
            <a:off x="414866" y="101600"/>
            <a:ext cx="11243734" cy="6340197"/>
          </a:xfrm>
          <a:prstGeom prst="rect">
            <a:avLst/>
          </a:prstGeom>
          <a:noFill/>
        </p:spPr>
        <p:txBody>
          <a:bodyPr wrap="square" rtlCol="0">
            <a:spAutoFit/>
          </a:bodyPr>
          <a:lstStyle/>
          <a:p>
            <a:r>
              <a:rPr lang="en-US" sz="2400" b="1" dirty="0"/>
              <a:t>Restrictions on Deductions</a:t>
            </a:r>
            <a:r>
              <a:rPr lang="en-US" dirty="0"/>
              <a:t>:</a:t>
            </a:r>
          </a:p>
          <a:p>
            <a:endParaRPr lang="en-US" dirty="0"/>
          </a:p>
          <a:p>
            <a:r>
              <a:rPr lang="en-US" sz="2000" b="1" dirty="0"/>
              <a:t>Landlords cannot deduct for:</a:t>
            </a:r>
          </a:p>
          <a:p>
            <a:pPr marL="285750" indent="-285750">
              <a:buFont typeface="Arial" panose="020B0604020202020204" pitchFamily="34" charset="0"/>
              <a:buChar char="•"/>
            </a:pPr>
            <a:r>
              <a:rPr lang="en-US" dirty="0"/>
              <a:t>Preexisting damage or defects.</a:t>
            </a:r>
          </a:p>
          <a:p>
            <a:pPr marL="285750" indent="-285750">
              <a:buFont typeface="Arial" panose="020B0604020202020204" pitchFamily="34" charset="0"/>
              <a:buChar char="•"/>
            </a:pPr>
            <a:r>
              <a:rPr lang="en-US" dirty="0"/>
              <a:t>Ordinary wear and tear.</a:t>
            </a:r>
          </a:p>
          <a:p>
            <a:endParaRPr lang="en-US" dirty="0"/>
          </a:p>
          <a:p>
            <a:r>
              <a:rPr lang="en-US" sz="2000" b="1" dirty="0"/>
              <a:t>Limits on Claims:</a:t>
            </a:r>
          </a:p>
          <a:p>
            <a:pPr marL="285750" indent="-285750">
              <a:buFont typeface="Arial" panose="020B0604020202020204" pitchFamily="34" charset="0"/>
              <a:buChar char="•"/>
            </a:pPr>
            <a:r>
              <a:rPr lang="en-US" dirty="0"/>
              <a:t>Claims for materials, supplies, and contractor/landlord work are limited to the amount necessary for reasonable replacements to restore the unit to its original condition (excluding ordinary wear and tear).</a:t>
            </a:r>
          </a:p>
          <a:p>
            <a:r>
              <a:rPr lang="en-US" dirty="0"/>
              <a:t>	</a:t>
            </a:r>
          </a:p>
          <a:p>
            <a:r>
              <a:rPr lang="en-US" dirty="0"/>
              <a:t>Professional Cleaning:</a:t>
            </a:r>
          </a:p>
          <a:p>
            <a:pPr marL="285750" indent="-285750">
              <a:buFont typeface="Arial" panose="020B0604020202020204" pitchFamily="34" charset="0"/>
              <a:buChar char="•"/>
            </a:pPr>
            <a:r>
              <a:rPr lang="en-US" dirty="0"/>
              <a:t>Landlords cannot require tenants to pay for professional carpet cleaning or other professional cleaning services unless it is "reasonably necessary" to restore the unit to its original condition at move-in, excluding ordinary wear and tear. This prevents landlords from imposing blanket cleaning fees.</a:t>
            </a:r>
          </a:p>
          <a:p>
            <a:pPr marL="285750" indent="-285750">
              <a:buFont typeface="Arial" panose="020B0604020202020204" pitchFamily="34" charset="0"/>
              <a:buChar char="•"/>
            </a:pPr>
            <a:endParaRPr lang="en-US" dirty="0"/>
          </a:p>
          <a:p>
            <a:r>
              <a:rPr lang="en-US" sz="2000" b="1" dirty="0"/>
              <a:t>Itemized Statements and Evidence:</a:t>
            </a:r>
          </a:p>
          <a:p>
            <a:r>
              <a:rPr lang="en-US" dirty="0"/>
              <a:t>Landlords must provide tenants with:</a:t>
            </a:r>
          </a:p>
          <a:p>
            <a:pPr marL="285750" indent="-285750">
              <a:buFont typeface="Arial" panose="020B0604020202020204" pitchFamily="34" charset="0"/>
              <a:buChar char="•"/>
            </a:pPr>
            <a:r>
              <a:rPr lang="en-US" dirty="0"/>
              <a:t>Move-in, move-out, and post-repair/post-cleaning photos.</a:t>
            </a:r>
          </a:p>
          <a:p>
            <a:pPr marL="285750" indent="-285750">
              <a:buFont typeface="Arial" panose="020B0604020202020204" pitchFamily="34" charset="0"/>
              <a:buChar char="•"/>
            </a:pPr>
            <a:r>
              <a:rPr lang="en-US" dirty="0"/>
              <a:t>A written explanation detailing the costs of allowable repairs or cleaning.</a:t>
            </a:r>
          </a:p>
          <a:p>
            <a:pPr marL="285750" indent="-285750">
              <a:buFont typeface="Arial" panose="020B0604020202020204" pitchFamily="34" charset="0"/>
              <a:buChar char="•"/>
            </a:pPr>
            <a:r>
              <a:rPr lang="en-US" dirty="0"/>
              <a:t>If a deduction is made for materials or supplies, the landlord shall provide a copy of the bill, invoice, or receipt.</a:t>
            </a:r>
          </a:p>
          <a:p>
            <a:pPr marL="285750" indent="-285750">
              <a:buFont typeface="Arial" panose="020B0604020202020204" pitchFamily="34" charset="0"/>
              <a:buChar char="•"/>
            </a:pPr>
            <a:endParaRPr lang="en-US" dirty="0"/>
          </a:p>
        </p:txBody>
      </p:sp>
      <p:pic>
        <p:nvPicPr>
          <p:cNvPr id="3" name="Picture 2">
            <a:extLst>
              <a:ext uri="{FF2B5EF4-FFF2-40B4-BE49-F238E27FC236}">
                <a16:creationId xmlns:a16="http://schemas.microsoft.com/office/drawing/2014/main" id="{B7F8D50B-71C9-D762-3E0F-E72FB996D88F}"/>
              </a:ext>
            </a:extLst>
          </p:cNvPr>
          <p:cNvPicPr>
            <a:picLocks noChangeAspect="1"/>
          </p:cNvPicPr>
          <p:nvPr/>
        </p:nvPicPr>
        <p:blipFill>
          <a:blip r:embed="rId2"/>
          <a:stretch>
            <a:fillRect/>
          </a:stretch>
        </p:blipFill>
        <p:spPr>
          <a:xfrm>
            <a:off x="10930466" y="846721"/>
            <a:ext cx="924980" cy="927974"/>
          </a:xfrm>
          <a:prstGeom prst="rect">
            <a:avLst/>
          </a:prstGeom>
        </p:spPr>
      </p:pic>
      <p:sp>
        <p:nvSpPr>
          <p:cNvPr id="4" name="TextBox 3">
            <a:extLst>
              <a:ext uri="{FF2B5EF4-FFF2-40B4-BE49-F238E27FC236}">
                <a16:creationId xmlns:a16="http://schemas.microsoft.com/office/drawing/2014/main" id="{E5EDE54A-FB7C-7BBA-3419-61C4C9CB8C0C}"/>
              </a:ext>
            </a:extLst>
          </p:cNvPr>
          <p:cNvSpPr txBox="1"/>
          <p:nvPr/>
        </p:nvSpPr>
        <p:spPr>
          <a:xfrm>
            <a:off x="126999" y="6350000"/>
            <a:ext cx="12183533" cy="369332"/>
          </a:xfrm>
          <a:prstGeom prst="rect">
            <a:avLst/>
          </a:prstGeom>
          <a:noFill/>
        </p:spPr>
        <p:txBody>
          <a:bodyPr wrap="square" rtlCol="0">
            <a:spAutoFit/>
          </a:bodyPr>
          <a:lstStyle/>
          <a:p>
            <a:r>
              <a:rPr lang="en-US" dirty="0"/>
              <a:t>M&amp;M Properties | 1545 River Park Drive #100 | Sacramento, CA 95815 | 916.500.8188 | digital@mmproperties.info</a:t>
            </a:r>
          </a:p>
        </p:txBody>
      </p:sp>
    </p:spTree>
    <p:extLst>
      <p:ext uri="{BB962C8B-B14F-4D97-AF65-F5344CB8AC3E}">
        <p14:creationId xmlns:p14="http://schemas.microsoft.com/office/powerpoint/2010/main" val="2840422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85F2A8A-FA1B-7628-6540-CC5A2F7C02B9}"/>
              </a:ext>
            </a:extLst>
          </p:cNvPr>
          <p:cNvPicPr>
            <a:picLocks noChangeAspect="1"/>
          </p:cNvPicPr>
          <p:nvPr/>
        </p:nvPicPr>
        <p:blipFill>
          <a:blip r:embed="rId2"/>
          <a:stretch>
            <a:fillRect/>
          </a:stretch>
        </p:blipFill>
        <p:spPr>
          <a:xfrm>
            <a:off x="10930466" y="846721"/>
            <a:ext cx="924980" cy="927974"/>
          </a:xfrm>
          <a:prstGeom prst="rect">
            <a:avLst/>
          </a:prstGeom>
        </p:spPr>
      </p:pic>
      <p:sp>
        <p:nvSpPr>
          <p:cNvPr id="3" name="TextBox 2">
            <a:extLst>
              <a:ext uri="{FF2B5EF4-FFF2-40B4-BE49-F238E27FC236}">
                <a16:creationId xmlns:a16="http://schemas.microsoft.com/office/drawing/2014/main" id="{E1EFF208-81CE-9B95-0196-9511D48D67FE}"/>
              </a:ext>
            </a:extLst>
          </p:cNvPr>
          <p:cNvSpPr txBox="1"/>
          <p:nvPr/>
        </p:nvSpPr>
        <p:spPr>
          <a:xfrm>
            <a:off x="126999" y="6350000"/>
            <a:ext cx="12183533" cy="369332"/>
          </a:xfrm>
          <a:prstGeom prst="rect">
            <a:avLst/>
          </a:prstGeom>
          <a:noFill/>
        </p:spPr>
        <p:txBody>
          <a:bodyPr wrap="square" rtlCol="0">
            <a:spAutoFit/>
          </a:bodyPr>
          <a:lstStyle/>
          <a:p>
            <a:r>
              <a:rPr lang="en-US" dirty="0"/>
              <a:t>M&amp;M Properties | 1545 River Park Drive #100 | Sacramento, CA 95815 | 916.500.8188 | digital@mmproperties.info</a:t>
            </a:r>
          </a:p>
        </p:txBody>
      </p:sp>
      <p:sp>
        <p:nvSpPr>
          <p:cNvPr id="4" name="TextBox 3">
            <a:extLst>
              <a:ext uri="{FF2B5EF4-FFF2-40B4-BE49-F238E27FC236}">
                <a16:creationId xmlns:a16="http://schemas.microsoft.com/office/drawing/2014/main" id="{6871FE03-650D-941B-D40C-FB0B37ED273A}"/>
              </a:ext>
            </a:extLst>
          </p:cNvPr>
          <p:cNvSpPr txBox="1"/>
          <p:nvPr/>
        </p:nvSpPr>
        <p:spPr>
          <a:xfrm>
            <a:off x="1354667" y="1024466"/>
            <a:ext cx="9685866" cy="4308872"/>
          </a:xfrm>
          <a:prstGeom prst="rect">
            <a:avLst/>
          </a:prstGeom>
          <a:noFill/>
        </p:spPr>
        <p:txBody>
          <a:bodyPr wrap="square" rtlCol="0">
            <a:spAutoFit/>
          </a:bodyPr>
          <a:lstStyle/>
          <a:p>
            <a:pPr algn="ctr"/>
            <a:r>
              <a:rPr lang="en-US" sz="2400" b="1" dirty="0"/>
              <a:t>Consequences of Non-Compliance</a:t>
            </a:r>
          </a:p>
          <a:p>
            <a:pPr algn="ctr"/>
            <a:endParaRPr lang="en-US" sz="2400" b="1" dirty="0"/>
          </a:p>
          <a:p>
            <a:pPr algn="ctr"/>
            <a:endParaRPr lang="en-US" sz="2400" b="1" dirty="0"/>
          </a:p>
          <a:p>
            <a:r>
              <a:rPr lang="en-US" dirty="0"/>
              <a:t>A landlord who, in bad faith, fails to comply with these provisions may be subject to statutory damages of up to three times the amount of the security, in addition to actual damages, the costs associated with filing an enforcement action, and the costs incurred as a result of the landlord's failure to comply.</a:t>
            </a:r>
          </a:p>
          <a:p>
            <a:endParaRPr lang="en-US" dirty="0"/>
          </a:p>
          <a:p>
            <a:r>
              <a:rPr lang="en-US" sz="2000" b="1" dirty="0"/>
              <a:t>In essence, AB 2801:</a:t>
            </a:r>
          </a:p>
          <a:p>
            <a:endParaRPr lang="en-US" sz="2000" b="1" dirty="0"/>
          </a:p>
          <a:p>
            <a:pPr marL="285750" indent="-285750">
              <a:buFont typeface="Arial" panose="020B0604020202020204" pitchFamily="34" charset="0"/>
              <a:buChar char="•"/>
            </a:pPr>
            <a:r>
              <a:rPr lang="en-US" dirty="0"/>
              <a:t>Places a greater burden on landlords to document the condition of the rental unit.</a:t>
            </a:r>
          </a:p>
          <a:p>
            <a:pPr marL="285750" indent="-285750">
              <a:buFont typeface="Arial" panose="020B0604020202020204" pitchFamily="34" charset="0"/>
              <a:buChar char="•"/>
            </a:pPr>
            <a:r>
              <a:rPr lang="en-US" dirty="0"/>
              <a:t>Provides tenants with more protection and evidence to contest potentially unfair security deposit deductions.</a:t>
            </a:r>
          </a:p>
          <a:p>
            <a:pPr marL="285750" indent="-285750">
              <a:buFont typeface="Arial" panose="020B0604020202020204" pitchFamily="34" charset="0"/>
              <a:buChar char="•"/>
            </a:pPr>
            <a:r>
              <a:rPr lang="en-US" dirty="0"/>
              <a:t>Clarifies what landlords can and cannot deduct from security deposits.</a:t>
            </a:r>
          </a:p>
        </p:txBody>
      </p:sp>
    </p:spTree>
    <p:extLst>
      <p:ext uri="{BB962C8B-B14F-4D97-AF65-F5344CB8AC3E}">
        <p14:creationId xmlns:p14="http://schemas.microsoft.com/office/powerpoint/2010/main" val="204416482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49</TotalTime>
  <Words>547</Words>
  <Application>Microsoft Office PowerPoint</Application>
  <PresentationFormat>Widescreen</PresentationFormat>
  <Paragraphs>44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Trebuchet MS</vt:lpstr>
      <vt:lpstr>Berlin</vt:lpstr>
      <vt:lpstr>Law Update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Darren Babby</dc:creator>
  <cp:lastModifiedBy>Darren Babby</cp:lastModifiedBy>
  <cp:revision>5</cp:revision>
  <dcterms:created xsi:type="dcterms:W3CDTF">2025-03-19T17:52:58Z</dcterms:created>
  <dcterms:modified xsi:type="dcterms:W3CDTF">2025-03-24T22:04:46Z</dcterms:modified>
</cp:coreProperties>
</file>