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6" r:id="rId4"/>
    <p:sldId id="258" r:id="rId5"/>
    <p:sldId id="262" r:id="rId6"/>
    <p:sldId id="261" r:id="rId7"/>
    <p:sldId id="260" r:id="rId8"/>
    <p:sldId id="259"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13" d="100"/>
          <a:sy n="113" d="100"/>
        </p:scale>
        <p:origin x="4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2D4BC-37DA-FE49-6D9D-3D43EDEE4A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BFA838-DD29-2E56-2CF6-5126644647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E777A4-29AA-B707-9993-2C6989DB31E6}"/>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5" name="Footer Placeholder 4">
            <a:extLst>
              <a:ext uri="{FF2B5EF4-FFF2-40B4-BE49-F238E27FC236}">
                <a16:creationId xmlns:a16="http://schemas.microsoft.com/office/drawing/2014/main" id="{C2F683A5-6829-D835-8CDB-9422527626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013684-AE2E-1D8A-0975-13DF6FC9EED9}"/>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414495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43A7B-20F3-6B02-D6D6-7ED1A426AD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88E05E-E8E6-1965-86B6-D1E574AE7A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992656-1A29-1EBF-BE02-2F17EC6674E0}"/>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5" name="Footer Placeholder 4">
            <a:extLst>
              <a:ext uri="{FF2B5EF4-FFF2-40B4-BE49-F238E27FC236}">
                <a16:creationId xmlns:a16="http://schemas.microsoft.com/office/drawing/2014/main" id="{1687DA65-3713-B745-D59C-EFACC20F9C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396AD5-4C68-3A0B-E570-3B1BB27DE049}"/>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3968677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889603-0977-5221-DB5F-7C1734A73A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36E5A8-BB87-E063-55A6-E7E4C49EF8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60D579-7B96-58D4-85E0-18801B3B7477}"/>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5" name="Footer Placeholder 4">
            <a:extLst>
              <a:ext uri="{FF2B5EF4-FFF2-40B4-BE49-F238E27FC236}">
                <a16:creationId xmlns:a16="http://schemas.microsoft.com/office/drawing/2014/main" id="{7CF3AF7D-3855-09C8-0BE6-AE31A0DC33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2A8E3-8C8C-10D1-6E30-6BB2B2BC3BE3}"/>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4006985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0D35F-1CD2-C974-3EF6-075C499516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4C9992-830B-E70B-C5A6-4303CDAE87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9E992F-76C0-2E64-AC35-67C5B1762301}"/>
              </a:ext>
            </a:extLst>
          </p:cNvPr>
          <p:cNvSpPr>
            <a:spLocks noGrp="1"/>
          </p:cNvSpPr>
          <p:nvPr>
            <p:ph type="dt" sz="half" idx="10"/>
          </p:nvPr>
        </p:nvSpPr>
        <p:spPr/>
        <p:txBody>
          <a:bodyPr/>
          <a:lstStyle/>
          <a:p>
            <a:fld id="{1CF3BE33-C5FE-4CBF-A517-30778D16C437}" type="datetime4">
              <a:rPr lang="en-US" smtClean="0"/>
              <a:t>May 27, 2025</a:t>
            </a:fld>
            <a:endParaRPr lang="en-US"/>
          </a:p>
        </p:txBody>
      </p:sp>
      <p:sp>
        <p:nvSpPr>
          <p:cNvPr id="5" name="Footer Placeholder 4">
            <a:extLst>
              <a:ext uri="{FF2B5EF4-FFF2-40B4-BE49-F238E27FC236}">
                <a16:creationId xmlns:a16="http://schemas.microsoft.com/office/drawing/2014/main" id="{4492E507-29F4-B598-3C00-2E978FC28AD8}"/>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F0F2CEDB-DFD6-C8D8-6D78-45E823B7DBF6}"/>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934894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D4466-83C1-D9CF-90DA-2621937444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973C3B-EC16-C26F-D7F8-59701A3343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6B56FC-6A32-469C-C89D-2A3AE385C698}"/>
              </a:ext>
            </a:extLst>
          </p:cNvPr>
          <p:cNvSpPr>
            <a:spLocks noGrp="1"/>
          </p:cNvSpPr>
          <p:nvPr>
            <p:ph type="dt" sz="half" idx="10"/>
          </p:nvPr>
        </p:nvSpPr>
        <p:spPr/>
        <p:txBody>
          <a:bodyPr/>
          <a:lstStyle/>
          <a:p>
            <a:fld id="{39EB7D82-D662-4FE1-BA34-A606E88AE009}" type="datetime4">
              <a:rPr lang="en-US" smtClean="0"/>
              <a:t>May 27, 2025</a:t>
            </a:fld>
            <a:endParaRPr lang="en-US"/>
          </a:p>
        </p:txBody>
      </p:sp>
      <p:sp>
        <p:nvSpPr>
          <p:cNvPr id="5" name="Footer Placeholder 4">
            <a:extLst>
              <a:ext uri="{FF2B5EF4-FFF2-40B4-BE49-F238E27FC236}">
                <a16:creationId xmlns:a16="http://schemas.microsoft.com/office/drawing/2014/main" id="{AB47C324-487E-0622-DF9E-9F0D1E78EBA4}"/>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FE7C5ACF-7A79-6897-E45E-8E86C16A0F41}"/>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175872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6A36-8455-5912-4DB5-3A4219B8C3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561BA2-F391-26E4-1629-0A66EAD05C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F0F823-9944-B43E-6059-FC8D7D8DE8D3}"/>
              </a:ext>
            </a:extLst>
          </p:cNvPr>
          <p:cNvSpPr>
            <a:spLocks noGrp="1"/>
          </p:cNvSpPr>
          <p:nvPr>
            <p:ph type="dt" sz="half" idx="10"/>
          </p:nvPr>
        </p:nvSpPr>
        <p:spPr/>
        <p:txBody>
          <a:bodyPr/>
          <a:lstStyle/>
          <a:p>
            <a:fld id="{A51E0576-9C42-46B2-BB44-25636DA77E3A}" type="datetime4">
              <a:rPr lang="en-US" smtClean="0"/>
              <a:t>May 27, 2025</a:t>
            </a:fld>
            <a:endParaRPr lang="en-US"/>
          </a:p>
        </p:txBody>
      </p:sp>
      <p:sp>
        <p:nvSpPr>
          <p:cNvPr id="5" name="Footer Placeholder 4">
            <a:extLst>
              <a:ext uri="{FF2B5EF4-FFF2-40B4-BE49-F238E27FC236}">
                <a16:creationId xmlns:a16="http://schemas.microsoft.com/office/drawing/2014/main" id="{92175368-0E78-63AF-10C9-6C03DA0CCEC4}"/>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8C74D8CD-E6F0-B365-1584-50967018CD96}"/>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3081508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26003-8923-00DC-AF10-3E38671C5F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79C708-56AC-FB2A-8CFD-1EB9B15969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409E63-2996-4B34-7FC5-09DC40ABDA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7B5FD0-688A-6013-078C-BC90B79F0353}"/>
              </a:ext>
            </a:extLst>
          </p:cNvPr>
          <p:cNvSpPr>
            <a:spLocks noGrp="1"/>
          </p:cNvSpPr>
          <p:nvPr>
            <p:ph type="dt" sz="half" idx="10"/>
          </p:nvPr>
        </p:nvSpPr>
        <p:spPr/>
        <p:txBody>
          <a:bodyPr/>
          <a:lstStyle/>
          <a:p>
            <a:fld id="{5B3A641E-ECF4-474C-AB7C-2358A7AE3957}" type="datetime4">
              <a:rPr lang="en-US" smtClean="0"/>
              <a:t>May 27, 2025</a:t>
            </a:fld>
            <a:endParaRPr lang="en-US"/>
          </a:p>
        </p:txBody>
      </p:sp>
      <p:sp>
        <p:nvSpPr>
          <p:cNvPr id="6" name="Footer Placeholder 5">
            <a:extLst>
              <a:ext uri="{FF2B5EF4-FFF2-40B4-BE49-F238E27FC236}">
                <a16:creationId xmlns:a16="http://schemas.microsoft.com/office/drawing/2014/main" id="{6391B01B-C2C8-2C04-BA6A-FD83DAD7132C}"/>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7" name="Slide Number Placeholder 6">
            <a:extLst>
              <a:ext uri="{FF2B5EF4-FFF2-40B4-BE49-F238E27FC236}">
                <a16:creationId xmlns:a16="http://schemas.microsoft.com/office/drawing/2014/main" id="{68A279C4-CF17-F3AD-B58C-F3887A240A2A}"/>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3887565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5E6DF-5D45-4C92-54F0-6C9D25CA97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DA7C26-8F48-0F6A-4D9B-41D9822569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EF7F53-EFF3-DC78-E90B-8C55B8920D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BBA0AD-F4F9-05CD-7DD7-9EC9FA6C34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ED0320-6346-9862-C825-C5A89F83D4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7F9EC6-2E5D-E1C8-7A49-6131A028DA4B}"/>
              </a:ext>
            </a:extLst>
          </p:cNvPr>
          <p:cNvSpPr>
            <a:spLocks noGrp="1"/>
          </p:cNvSpPr>
          <p:nvPr>
            <p:ph type="dt" sz="half" idx="10"/>
          </p:nvPr>
        </p:nvSpPr>
        <p:spPr/>
        <p:txBody>
          <a:bodyPr/>
          <a:lstStyle/>
          <a:p>
            <a:fld id="{B00DAF5F-51CF-486A-A435-F0CA0C347D52}" type="datetime4">
              <a:rPr lang="en-US" smtClean="0"/>
              <a:t>May 27, 2025</a:t>
            </a:fld>
            <a:endParaRPr lang="en-US"/>
          </a:p>
        </p:txBody>
      </p:sp>
      <p:sp>
        <p:nvSpPr>
          <p:cNvPr id="8" name="Footer Placeholder 7">
            <a:extLst>
              <a:ext uri="{FF2B5EF4-FFF2-40B4-BE49-F238E27FC236}">
                <a16:creationId xmlns:a16="http://schemas.microsoft.com/office/drawing/2014/main" id="{87185901-BB61-6379-EE8D-8DBFC43A2924}"/>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9" name="Slide Number Placeholder 8">
            <a:extLst>
              <a:ext uri="{FF2B5EF4-FFF2-40B4-BE49-F238E27FC236}">
                <a16:creationId xmlns:a16="http://schemas.microsoft.com/office/drawing/2014/main" id="{F3F2C4C6-33BB-3681-7E3C-0693B3A2767E}"/>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67044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13853-DAD1-4574-38F8-40BBEAED7A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CD3B08-8765-74FD-76FB-E8989FE50146}"/>
              </a:ext>
            </a:extLst>
          </p:cNvPr>
          <p:cNvSpPr>
            <a:spLocks noGrp="1"/>
          </p:cNvSpPr>
          <p:nvPr>
            <p:ph type="dt" sz="half" idx="10"/>
          </p:nvPr>
        </p:nvSpPr>
        <p:spPr/>
        <p:txBody>
          <a:bodyPr/>
          <a:lstStyle/>
          <a:p>
            <a:fld id="{3BE7A103-89A7-4DB2-BBFC-16E19A8D212A}" type="datetime4">
              <a:rPr lang="en-US" smtClean="0"/>
              <a:t>May 27, 2025</a:t>
            </a:fld>
            <a:endParaRPr lang="en-US"/>
          </a:p>
        </p:txBody>
      </p:sp>
      <p:sp>
        <p:nvSpPr>
          <p:cNvPr id="4" name="Footer Placeholder 3">
            <a:extLst>
              <a:ext uri="{FF2B5EF4-FFF2-40B4-BE49-F238E27FC236}">
                <a16:creationId xmlns:a16="http://schemas.microsoft.com/office/drawing/2014/main" id="{E3266B11-B1FA-2EF4-CA3F-43DC060D8B5B}"/>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5" name="Slide Number Placeholder 4">
            <a:extLst>
              <a:ext uri="{FF2B5EF4-FFF2-40B4-BE49-F238E27FC236}">
                <a16:creationId xmlns:a16="http://schemas.microsoft.com/office/drawing/2014/main" id="{9734C52F-9A05-307D-73DC-D356D3045C9E}"/>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19374083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CFBDDD-CDFC-4F2B-29ED-57408BF9370B}"/>
              </a:ext>
            </a:extLst>
          </p:cNvPr>
          <p:cNvSpPr>
            <a:spLocks noGrp="1"/>
          </p:cNvSpPr>
          <p:nvPr>
            <p:ph type="dt" sz="half" idx="10"/>
          </p:nvPr>
        </p:nvSpPr>
        <p:spPr/>
        <p:txBody>
          <a:bodyPr/>
          <a:lstStyle/>
          <a:p>
            <a:fld id="{34167724-F023-4FF3-BA50-9C470324510B}" type="datetime4">
              <a:rPr lang="en-US" smtClean="0"/>
              <a:t>May 27, 2025</a:t>
            </a:fld>
            <a:endParaRPr lang="en-US"/>
          </a:p>
        </p:txBody>
      </p:sp>
      <p:sp>
        <p:nvSpPr>
          <p:cNvPr id="3" name="Footer Placeholder 2">
            <a:extLst>
              <a:ext uri="{FF2B5EF4-FFF2-40B4-BE49-F238E27FC236}">
                <a16:creationId xmlns:a16="http://schemas.microsoft.com/office/drawing/2014/main" id="{2FAC8DDB-F7BA-3A29-097E-DCFE1E89F621}"/>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4" name="Slide Number Placeholder 3">
            <a:extLst>
              <a:ext uri="{FF2B5EF4-FFF2-40B4-BE49-F238E27FC236}">
                <a16:creationId xmlns:a16="http://schemas.microsoft.com/office/drawing/2014/main" id="{8C1F4539-6FA3-4F1B-4AA9-DDFD6D862C42}"/>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3932879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4C4EB-DD1F-C582-6B63-2A5580DF1A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A6AAB1-A79D-C1B1-8CEB-64FA5D2AC8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73BDB3-22A8-8FA9-6678-CA2D89F01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AAD0A-2236-8BE1-1F5B-E668E7D56CF0}"/>
              </a:ext>
            </a:extLst>
          </p:cNvPr>
          <p:cNvSpPr>
            <a:spLocks noGrp="1"/>
          </p:cNvSpPr>
          <p:nvPr>
            <p:ph type="dt" sz="half" idx="10"/>
          </p:nvPr>
        </p:nvSpPr>
        <p:spPr/>
        <p:txBody>
          <a:bodyPr/>
          <a:lstStyle/>
          <a:p>
            <a:fld id="{9CAF89B0-2D6B-4C1F-9C3C-B4E3751F542D}" type="datetime4">
              <a:rPr lang="en-US" smtClean="0"/>
              <a:t>May 27, 2025</a:t>
            </a:fld>
            <a:endParaRPr lang="en-US"/>
          </a:p>
        </p:txBody>
      </p:sp>
      <p:sp>
        <p:nvSpPr>
          <p:cNvPr id="6" name="Footer Placeholder 5">
            <a:extLst>
              <a:ext uri="{FF2B5EF4-FFF2-40B4-BE49-F238E27FC236}">
                <a16:creationId xmlns:a16="http://schemas.microsoft.com/office/drawing/2014/main" id="{F523FB4A-CE88-7550-1CDE-4EFAD5F197AA}"/>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7" name="Slide Number Placeholder 6">
            <a:extLst>
              <a:ext uri="{FF2B5EF4-FFF2-40B4-BE49-F238E27FC236}">
                <a16:creationId xmlns:a16="http://schemas.microsoft.com/office/drawing/2014/main" id="{6BB73F53-436D-18B0-485E-3302D7624E1F}"/>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49869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9F029-086B-5D49-FB08-4F503493D9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2F769D-5351-4DF0-4CA8-13BC528516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EA3E3D-84B6-E898-BAD9-6B5711F5FAFB}"/>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5" name="Footer Placeholder 4">
            <a:extLst>
              <a:ext uri="{FF2B5EF4-FFF2-40B4-BE49-F238E27FC236}">
                <a16:creationId xmlns:a16="http://schemas.microsoft.com/office/drawing/2014/main" id="{3D6B29A2-34DF-19C9-CDA8-668036A92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A711F2-A245-8E3F-F512-DFC3654A7A91}"/>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3951962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AB9B5-1009-4580-86D2-C4814A5D63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55D871-8D8D-A68B-47F9-927D082CC6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FFE7D0-7377-65B4-9F68-740896A8B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D7968E-E29F-994F-BBC7-0146175D23AC}"/>
              </a:ext>
            </a:extLst>
          </p:cNvPr>
          <p:cNvSpPr>
            <a:spLocks noGrp="1"/>
          </p:cNvSpPr>
          <p:nvPr>
            <p:ph type="dt" sz="half" idx="10"/>
          </p:nvPr>
        </p:nvSpPr>
        <p:spPr/>
        <p:txBody>
          <a:bodyPr/>
          <a:lstStyle/>
          <a:p>
            <a:fld id="{4012145C-DA1F-4892-96E2-85B328500CF7}" type="datetime4">
              <a:rPr lang="en-US" smtClean="0"/>
              <a:t>May 27, 2025</a:t>
            </a:fld>
            <a:endParaRPr lang="en-US"/>
          </a:p>
        </p:txBody>
      </p:sp>
      <p:sp>
        <p:nvSpPr>
          <p:cNvPr id="6" name="Footer Placeholder 5">
            <a:extLst>
              <a:ext uri="{FF2B5EF4-FFF2-40B4-BE49-F238E27FC236}">
                <a16:creationId xmlns:a16="http://schemas.microsoft.com/office/drawing/2014/main" id="{7AFADAE6-975E-6E38-6A7A-B0038429537C}"/>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7" name="Slide Number Placeholder 6">
            <a:extLst>
              <a:ext uri="{FF2B5EF4-FFF2-40B4-BE49-F238E27FC236}">
                <a16:creationId xmlns:a16="http://schemas.microsoft.com/office/drawing/2014/main" id="{43E3B029-1266-42F9-25E0-0E4D008AB24E}"/>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37758338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45E5-9549-E74E-BA75-D825CA1A37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BCF1C1-9D26-33D8-47C1-7F066D2725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F7FE40-B3E5-B08E-1219-0B1C48EE2B78}"/>
              </a:ext>
            </a:extLst>
          </p:cNvPr>
          <p:cNvSpPr>
            <a:spLocks noGrp="1"/>
          </p:cNvSpPr>
          <p:nvPr>
            <p:ph type="dt" sz="half" idx="10"/>
          </p:nvPr>
        </p:nvSpPr>
        <p:spPr/>
        <p:txBody>
          <a:bodyPr/>
          <a:lstStyle/>
          <a:p>
            <a:fld id="{87F0FC94-3842-4050-B4E1-4019652AD4DB}" type="datetime4">
              <a:rPr lang="en-US" smtClean="0"/>
              <a:t>May 27, 2025</a:t>
            </a:fld>
            <a:endParaRPr lang="en-US"/>
          </a:p>
        </p:txBody>
      </p:sp>
      <p:sp>
        <p:nvSpPr>
          <p:cNvPr id="5" name="Footer Placeholder 4">
            <a:extLst>
              <a:ext uri="{FF2B5EF4-FFF2-40B4-BE49-F238E27FC236}">
                <a16:creationId xmlns:a16="http://schemas.microsoft.com/office/drawing/2014/main" id="{1CDD0864-E42B-E5FB-A6FA-55C1DB7630EE}"/>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83557681-B977-02EF-FD3E-3D191CEFE929}"/>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41029172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A08548-258E-75E1-F509-725893DC48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C9AB9D-CE5B-63D4-5C86-16CF3EA44A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5DEF92-3D6A-076E-B6C0-957249C4A2F0}"/>
              </a:ext>
            </a:extLst>
          </p:cNvPr>
          <p:cNvSpPr>
            <a:spLocks noGrp="1"/>
          </p:cNvSpPr>
          <p:nvPr>
            <p:ph type="dt" sz="half" idx="10"/>
          </p:nvPr>
        </p:nvSpPr>
        <p:spPr/>
        <p:txBody>
          <a:bodyPr/>
          <a:lstStyle/>
          <a:p>
            <a:fld id="{9A3F38D5-8227-465B-B5B0-69F8A0C85C6A}" type="datetime4">
              <a:rPr lang="en-US" smtClean="0"/>
              <a:t>May 27, 2025</a:t>
            </a:fld>
            <a:endParaRPr lang="en-US"/>
          </a:p>
        </p:txBody>
      </p:sp>
      <p:sp>
        <p:nvSpPr>
          <p:cNvPr id="5" name="Footer Placeholder 4">
            <a:extLst>
              <a:ext uri="{FF2B5EF4-FFF2-40B4-BE49-F238E27FC236}">
                <a16:creationId xmlns:a16="http://schemas.microsoft.com/office/drawing/2014/main" id="{3DF3751D-6FCF-C0B8-CB2C-8D0D88414F8C}"/>
              </a:ext>
            </a:extLst>
          </p:cNvPr>
          <p:cNvSpPr>
            <a:spLocks noGrp="1"/>
          </p:cNvSpPr>
          <p:nvPr>
            <p:ph type="ftr" sz="quarter" idx="11"/>
          </p:nvPr>
        </p:nvSpPr>
        <p:spPr/>
        <p:txBody>
          <a:body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9CFFE98B-0348-E81E-565F-347A0DBFCC0C}"/>
              </a:ext>
            </a:extLst>
          </p:cNvPr>
          <p:cNvSpPr>
            <a:spLocks noGrp="1"/>
          </p:cNvSpPr>
          <p:nvPr>
            <p:ph type="sldNum" sz="quarter" idx="12"/>
          </p:nvPr>
        </p:nvSpPr>
        <p:spPr/>
        <p:txBody>
          <a:bodyPr/>
          <a:lstStyle/>
          <a:p>
            <a:fld id="{7B085FA5-3ED6-4D5C-8AEF-8FEAEBCAADA7}" type="slidenum">
              <a:rPr lang="en-US" smtClean="0"/>
              <a:t>‹#›</a:t>
            </a:fld>
            <a:endParaRPr lang="en-US"/>
          </a:p>
        </p:txBody>
      </p:sp>
    </p:spTree>
    <p:extLst>
      <p:ext uri="{BB962C8B-B14F-4D97-AF65-F5344CB8AC3E}">
        <p14:creationId xmlns:p14="http://schemas.microsoft.com/office/powerpoint/2010/main" val="30552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905A4-426B-8172-94FC-E7013F77BB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157E24-7ECC-CEAB-B573-9B106EC26F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0F38F2-7909-989F-BA18-C74B392D0908}"/>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5" name="Footer Placeholder 4">
            <a:extLst>
              <a:ext uri="{FF2B5EF4-FFF2-40B4-BE49-F238E27FC236}">
                <a16:creationId xmlns:a16="http://schemas.microsoft.com/office/drawing/2014/main" id="{692E5BC8-2C46-2BC2-B1E6-92E217CE6D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64197-6239-6B39-62E0-A6583A45A177}"/>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202233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2E51B-9987-1845-AA2C-2025865F9B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1EC7C9-3AC0-6CF3-301A-F51DCADF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AD29C5-8292-E31C-79BB-A6E87B8714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B09692-E398-4527-9712-ABBB073E2104}"/>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6" name="Footer Placeholder 5">
            <a:extLst>
              <a:ext uri="{FF2B5EF4-FFF2-40B4-BE49-F238E27FC236}">
                <a16:creationId xmlns:a16="http://schemas.microsoft.com/office/drawing/2014/main" id="{FF3EA1BC-3A1B-12AF-FC2E-97C2FCE26C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528686-3A90-D628-0F62-0E6FF8E072E5}"/>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249706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CCEF2-6E7A-268E-12A8-BCC45D1032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6C670C-AB7C-6BCB-7488-555361DAB5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90458E-60C0-12A6-204F-EE7479AD5A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52DCAD-6D55-78E8-854B-AC23576651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52CD7E-EDB7-2FFC-2D8B-35FEDEA253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22C3ED-B608-A732-E7C6-69C31F8A9B8B}"/>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8" name="Footer Placeholder 7">
            <a:extLst>
              <a:ext uri="{FF2B5EF4-FFF2-40B4-BE49-F238E27FC236}">
                <a16:creationId xmlns:a16="http://schemas.microsoft.com/office/drawing/2014/main" id="{6ED4EF4C-74F0-37C3-6B1E-4080BED1EE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B44039-0122-A183-C84E-962C1A8C7C25}"/>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1204326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C08C7-C97E-A928-EDB8-C725621915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28FA1A-0771-34FD-685D-031032326A96}"/>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4" name="Footer Placeholder 3">
            <a:extLst>
              <a:ext uri="{FF2B5EF4-FFF2-40B4-BE49-F238E27FC236}">
                <a16:creationId xmlns:a16="http://schemas.microsoft.com/office/drawing/2014/main" id="{83C321CA-2D08-CEA7-6528-BBEA5C9989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CE0B20-4C4D-9CAA-9E48-26E61623457E}"/>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414103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5FE1C8-8C1A-CA49-779A-C87AD84F27FE}"/>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3" name="Footer Placeholder 2">
            <a:extLst>
              <a:ext uri="{FF2B5EF4-FFF2-40B4-BE49-F238E27FC236}">
                <a16:creationId xmlns:a16="http://schemas.microsoft.com/office/drawing/2014/main" id="{C03441A6-631C-295A-A2D8-78BA1D77D0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9E2D66-8D98-B5C7-B2BE-C24D2DAB9235}"/>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455805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162F0-875E-3466-F2C9-5FEA2640DB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3477E9-98F3-19AD-FF34-8DE0CF6311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2083FA-665E-306B-3B91-BAF6A2641C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738ED2-4530-EC36-60F5-9EC888030B1C}"/>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6" name="Footer Placeholder 5">
            <a:extLst>
              <a:ext uri="{FF2B5EF4-FFF2-40B4-BE49-F238E27FC236}">
                <a16:creationId xmlns:a16="http://schemas.microsoft.com/office/drawing/2014/main" id="{2E2677E5-89A3-941A-B4DD-1D43CDD271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C585EF-7331-768B-D230-13BD6C4C1A65}"/>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405247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19E77-C950-738B-A606-67359207F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904991-D9CB-0065-659A-28A44FF550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1599D5-B525-3536-51A5-4F97989F07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25A748-4523-BA69-2885-E84D11797917}"/>
              </a:ext>
            </a:extLst>
          </p:cNvPr>
          <p:cNvSpPr>
            <a:spLocks noGrp="1"/>
          </p:cNvSpPr>
          <p:nvPr>
            <p:ph type="dt" sz="half" idx="10"/>
          </p:nvPr>
        </p:nvSpPr>
        <p:spPr/>
        <p:txBody>
          <a:bodyPr/>
          <a:lstStyle/>
          <a:p>
            <a:fld id="{9868C8EA-041A-4B54-AE8F-019A14E732E0}" type="datetimeFigureOut">
              <a:rPr lang="en-US" smtClean="0"/>
              <a:t>5/27/2025</a:t>
            </a:fld>
            <a:endParaRPr lang="en-US"/>
          </a:p>
        </p:txBody>
      </p:sp>
      <p:sp>
        <p:nvSpPr>
          <p:cNvPr id="6" name="Footer Placeholder 5">
            <a:extLst>
              <a:ext uri="{FF2B5EF4-FFF2-40B4-BE49-F238E27FC236}">
                <a16:creationId xmlns:a16="http://schemas.microsoft.com/office/drawing/2014/main" id="{5EAE26D7-FADD-CB75-8B80-8E25AD43D3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67F00D-89E4-7B7E-3A58-2B02683DAFBB}"/>
              </a:ext>
            </a:extLst>
          </p:cNvPr>
          <p:cNvSpPr>
            <a:spLocks noGrp="1"/>
          </p:cNvSpPr>
          <p:nvPr>
            <p:ph type="sldNum" sz="quarter" idx="12"/>
          </p:nvPr>
        </p:nvSpPr>
        <p:spPr/>
        <p:txBody>
          <a:bodyPr/>
          <a:lstStyle/>
          <a:p>
            <a:fld id="{5E2F4883-A11F-48E5-8ADD-185A6DB03D3D}" type="slidenum">
              <a:rPr lang="en-US" smtClean="0"/>
              <a:t>‹#›</a:t>
            </a:fld>
            <a:endParaRPr lang="en-US"/>
          </a:p>
        </p:txBody>
      </p:sp>
    </p:spTree>
    <p:extLst>
      <p:ext uri="{BB962C8B-B14F-4D97-AF65-F5344CB8AC3E}">
        <p14:creationId xmlns:p14="http://schemas.microsoft.com/office/powerpoint/2010/main" val="2108993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E88272-DF88-601C-DFC4-017B5D36B4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A32F5E-437B-8AAF-A546-70AF016AAD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548827-A2BD-E5AD-128B-CE850EEF4E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8C8EA-041A-4B54-AE8F-019A14E732E0}" type="datetimeFigureOut">
              <a:rPr lang="en-US" smtClean="0"/>
              <a:t>5/27/2025</a:t>
            </a:fld>
            <a:endParaRPr lang="en-US"/>
          </a:p>
        </p:txBody>
      </p:sp>
      <p:sp>
        <p:nvSpPr>
          <p:cNvPr id="5" name="Footer Placeholder 4">
            <a:extLst>
              <a:ext uri="{FF2B5EF4-FFF2-40B4-BE49-F238E27FC236}">
                <a16:creationId xmlns:a16="http://schemas.microsoft.com/office/drawing/2014/main" id="{ED4F7343-BE47-37D1-FFA6-62B73623FD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C8396D-7289-D434-E5FF-47DE67B536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4883-A11F-48E5-8ADD-185A6DB03D3D}" type="slidenum">
              <a:rPr lang="en-US" smtClean="0"/>
              <a:t>‹#›</a:t>
            </a:fld>
            <a:endParaRPr lang="en-US"/>
          </a:p>
        </p:txBody>
      </p:sp>
    </p:spTree>
    <p:extLst>
      <p:ext uri="{BB962C8B-B14F-4D97-AF65-F5344CB8AC3E}">
        <p14:creationId xmlns:p14="http://schemas.microsoft.com/office/powerpoint/2010/main" val="379910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F78866-7BF8-EE18-7880-9DD2A17B02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D3A1D6-0879-A21B-25A5-BDEC9528A6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904565-5D04-47DC-5802-F3A291F58A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86512-B4F9-4947-991A-E4FA8ED229BC}" type="datetime4">
              <a:rPr lang="en-US" smtClean="0"/>
              <a:t>May 27, 2025</a:t>
            </a:fld>
            <a:endParaRPr lang="en-US"/>
          </a:p>
        </p:txBody>
      </p:sp>
      <p:sp>
        <p:nvSpPr>
          <p:cNvPr id="5" name="Footer Placeholder 4">
            <a:extLst>
              <a:ext uri="{FF2B5EF4-FFF2-40B4-BE49-F238E27FC236}">
                <a16:creationId xmlns:a16="http://schemas.microsoft.com/office/drawing/2014/main" id="{ECF899BD-ADF6-7BAE-6699-A2C8698B16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M&amp;M Properties | 1545 River Park Drive Suite #100 | Sacramento CA 95815 | 916.500.8188 | DRE #01100901 </a:t>
            </a:r>
          </a:p>
        </p:txBody>
      </p:sp>
      <p:sp>
        <p:nvSpPr>
          <p:cNvPr id="6" name="Slide Number Placeholder 5">
            <a:extLst>
              <a:ext uri="{FF2B5EF4-FFF2-40B4-BE49-F238E27FC236}">
                <a16:creationId xmlns:a16="http://schemas.microsoft.com/office/drawing/2014/main" id="{C053159D-AA3F-5DAB-E8C0-3210E885FE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85FA5-3ED6-4D5C-8AEF-8FEAEBCAADA7}" type="slidenum">
              <a:rPr lang="en-US" smtClean="0"/>
              <a:t>‹#›</a:t>
            </a:fld>
            <a:endParaRPr lang="en-US"/>
          </a:p>
        </p:txBody>
      </p:sp>
    </p:spTree>
    <p:extLst>
      <p:ext uri="{BB962C8B-B14F-4D97-AF65-F5344CB8AC3E}">
        <p14:creationId xmlns:p14="http://schemas.microsoft.com/office/powerpoint/2010/main" val="28228709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7905E-A0E4-67A0-B4B4-D81534ACB261}"/>
              </a:ext>
            </a:extLst>
          </p:cNvPr>
          <p:cNvSpPr>
            <a:spLocks noGrp="1"/>
          </p:cNvSpPr>
          <p:nvPr>
            <p:ph type="ctrTitle"/>
          </p:nvPr>
        </p:nvSpPr>
        <p:spPr>
          <a:xfrm>
            <a:off x="2555393" y="1606358"/>
            <a:ext cx="9144000" cy="1156230"/>
          </a:xfrm>
        </p:spPr>
        <p:txBody>
          <a:bodyPr>
            <a:normAutofit/>
          </a:bodyPr>
          <a:lstStyle/>
          <a:p>
            <a:r>
              <a:rPr lang="en-US" sz="6600" b="1" dirty="0">
                <a:solidFill>
                  <a:srgbClr val="00B050"/>
                </a:solidFill>
              </a:rPr>
              <a:t>M&amp;M Properties </a:t>
            </a:r>
          </a:p>
        </p:txBody>
      </p:sp>
      <p:sp>
        <p:nvSpPr>
          <p:cNvPr id="3" name="Subtitle 2">
            <a:extLst>
              <a:ext uri="{FF2B5EF4-FFF2-40B4-BE49-F238E27FC236}">
                <a16:creationId xmlns:a16="http://schemas.microsoft.com/office/drawing/2014/main" id="{5F77E71A-82AB-7042-10DC-6A5650DE0CED}"/>
              </a:ext>
            </a:extLst>
          </p:cNvPr>
          <p:cNvSpPr>
            <a:spLocks noGrp="1"/>
          </p:cNvSpPr>
          <p:nvPr>
            <p:ph type="subTitle" idx="1"/>
          </p:nvPr>
        </p:nvSpPr>
        <p:spPr>
          <a:xfrm>
            <a:off x="1950028" y="3847185"/>
            <a:ext cx="9144000" cy="1655762"/>
          </a:xfrm>
        </p:spPr>
        <p:txBody>
          <a:bodyPr>
            <a:normAutofit/>
          </a:bodyPr>
          <a:lstStyle/>
          <a:p>
            <a:r>
              <a:rPr lang="en-US" sz="4400" b="1" i="0" dirty="0">
                <a:solidFill>
                  <a:srgbClr val="00B050"/>
                </a:solidFill>
                <a:effectLst/>
                <a:latin typeface="+mj-lt"/>
              </a:rPr>
              <a:t>What neighborhoods in Sacramento offer the best value for renters?</a:t>
            </a:r>
            <a:endParaRPr lang="en-US" sz="4400" b="1" dirty="0">
              <a:solidFill>
                <a:srgbClr val="00B050"/>
              </a:solidFill>
              <a:latin typeface="+mj-lt"/>
            </a:endParaRPr>
          </a:p>
        </p:txBody>
      </p:sp>
      <p:pic>
        <p:nvPicPr>
          <p:cNvPr id="13" name="Picture 12">
            <a:extLst>
              <a:ext uri="{FF2B5EF4-FFF2-40B4-BE49-F238E27FC236}">
                <a16:creationId xmlns:a16="http://schemas.microsoft.com/office/drawing/2014/main" id="{94A7E1D3-946F-D2AE-F46E-B00B1455AE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067" y="613064"/>
            <a:ext cx="2688937" cy="2688937"/>
          </a:xfrm>
          <a:prstGeom prst="rect">
            <a:avLst/>
          </a:prstGeom>
        </p:spPr>
      </p:pic>
      <p:sp>
        <p:nvSpPr>
          <p:cNvPr id="6" name="Footer Placeholder 1">
            <a:extLst>
              <a:ext uri="{FF2B5EF4-FFF2-40B4-BE49-F238E27FC236}">
                <a16:creationId xmlns:a16="http://schemas.microsoft.com/office/drawing/2014/main" id="{8CE8062D-8E3F-3BE1-1ADA-C38B998E23FB}"/>
              </a:ext>
            </a:extLst>
          </p:cNvPr>
          <p:cNvSpPr>
            <a:spLocks noGrp="1"/>
          </p:cNvSpPr>
          <p:nvPr>
            <p:ph type="ftr" sz="quarter" idx="11"/>
          </p:nvPr>
        </p:nvSpPr>
        <p:spPr>
          <a:xfrm>
            <a:off x="2438400" y="6375400"/>
            <a:ext cx="7823200" cy="320675"/>
          </a:xfrm>
        </p:spPr>
        <p:txBody>
          <a:bodyPr/>
          <a:lstStyle/>
          <a:p>
            <a:r>
              <a:rPr lang="en-US" b="1" dirty="0">
                <a:solidFill>
                  <a:srgbClr val="00B050"/>
                </a:solidFill>
              </a:rPr>
              <a:t>M&amp;M Properties | 1545 River Park Drive Suite #100 | Sacramento CA 95815 | 916.500.8188 | DRE #01100901 </a:t>
            </a:r>
          </a:p>
        </p:txBody>
      </p:sp>
    </p:spTree>
    <p:extLst>
      <p:ext uri="{BB962C8B-B14F-4D97-AF65-F5344CB8AC3E}">
        <p14:creationId xmlns:p14="http://schemas.microsoft.com/office/powerpoint/2010/main" val="3333607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a:extLst>
              <a:ext uri="{FF2B5EF4-FFF2-40B4-BE49-F238E27FC236}">
                <a16:creationId xmlns:a16="http://schemas.microsoft.com/office/drawing/2014/main" id="{479AABE1-7775-04D6-DFE8-BC687A49828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82CCDB54-0496-D574-2AC1-1FCB735349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0334" y="457201"/>
            <a:ext cx="6155265" cy="6155265"/>
          </a:xfrm>
          <a:prstGeom prst="rect">
            <a:avLst/>
          </a:prstGeom>
        </p:spPr>
      </p:pic>
      <p:sp>
        <p:nvSpPr>
          <p:cNvPr id="9" name="TextBox 8">
            <a:extLst>
              <a:ext uri="{FF2B5EF4-FFF2-40B4-BE49-F238E27FC236}">
                <a16:creationId xmlns:a16="http://schemas.microsoft.com/office/drawing/2014/main" id="{E96310E3-02B0-E8A1-9312-DEC83788F882}"/>
              </a:ext>
            </a:extLst>
          </p:cNvPr>
          <p:cNvSpPr txBox="1"/>
          <p:nvPr/>
        </p:nvSpPr>
        <p:spPr>
          <a:xfrm>
            <a:off x="618067" y="1583266"/>
            <a:ext cx="4411132" cy="6507016"/>
          </a:xfrm>
          <a:prstGeom prst="rect">
            <a:avLst/>
          </a:prstGeom>
          <a:noFill/>
        </p:spPr>
        <p:txBody>
          <a:bodyPr wrap="square">
            <a:spAutoFit/>
          </a:bodyPr>
          <a:lstStyle/>
          <a:p>
            <a:r>
              <a:rPr lang="en-US" sz="2000" b="1" i="0" dirty="0">
                <a:solidFill>
                  <a:srgbClr val="00B050"/>
                </a:solidFill>
                <a:effectLst/>
                <a:latin typeface="+mj-lt"/>
              </a:rPr>
              <a:t>Several Sacramento neighborhoods stand out for offering the best value for renters, balancing affordability, amenities, safety, and access to the city’s highlights. Based on the latest data for 2025, here are the top value neighborhoods for renters in Sacramento:</a:t>
            </a:r>
          </a:p>
          <a:p>
            <a:endParaRPr lang="en-US" b="1" dirty="0">
              <a:solidFill>
                <a:srgbClr val="00B050"/>
              </a:solidFill>
              <a:latin typeface="+mj-lt"/>
            </a:endParaRPr>
          </a:p>
          <a:p>
            <a:r>
              <a:rPr lang="en-US" sz="2000" b="1" dirty="0">
                <a:solidFill>
                  <a:srgbClr val="00B050"/>
                </a:solidFill>
                <a:latin typeface="+mj-lt"/>
              </a:rPr>
              <a:t>College-Glen		Tahoe Park</a:t>
            </a:r>
          </a:p>
          <a:p>
            <a:endParaRPr lang="en-US" sz="2000" b="1" dirty="0">
              <a:solidFill>
                <a:srgbClr val="00B050"/>
              </a:solidFill>
              <a:latin typeface="+mj-lt"/>
            </a:endParaRPr>
          </a:p>
          <a:p>
            <a:r>
              <a:rPr lang="en-US" sz="2000" b="1" dirty="0">
                <a:solidFill>
                  <a:srgbClr val="00B050"/>
                </a:solidFill>
                <a:latin typeface="+mj-lt"/>
              </a:rPr>
              <a:t>South Natomas		River Park</a:t>
            </a:r>
          </a:p>
          <a:p>
            <a:endParaRPr lang="en-US" sz="2000" b="1" dirty="0">
              <a:solidFill>
                <a:srgbClr val="00B050"/>
              </a:solidFill>
              <a:latin typeface="+mj-lt"/>
            </a:endParaRPr>
          </a:p>
          <a:p>
            <a:r>
              <a:rPr lang="en-US" sz="2000" b="1" dirty="0">
                <a:solidFill>
                  <a:srgbClr val="00B050"/>
                </a:solidFill>
                <a:latin typeface="+mj-lt"/>
              </a:rPr>
              <a:t>Parkway Estates		Natomas Park</a:t>
            </a:r>
          </a:p>
          <a:p>
            <a:endParaRPr lang="en-US" sz="2000" b="1" dirty="0">
              <a:solidFill>
                <a:srgbClr val="00B050"/>
              </a:solidFill>
              <a:latin typeface="+mj-lt"/>
            </a:endParaRPr>
          </a:p>
          <a:p>
            <a:r>
              <a:rPr lang="en-US" sz="2000" b="1" dirty="0">
                <a:solidFill>
                  <a:srgbClr val="00B050"/>
                </a:solidFill>
                <a:latin typeface="+mj-lt"/>
              </a:rPr>
              <a:t>South Land Park		Rosemont</a:t>
            </a:r>
          </a:p>
          <a:p>
            <a:endParaRPr lang="en-US" b="1" dirty="0">
              <a:solidFill>
                <a:srgbClr val="00B050"/>
              </a:solidFill>
              <a:latin typeface="+mj-lt"/>
            </a:endParaRPr>
          </a:p>
          <a:p>
            <a:endParaRPr lang="en-US" b="1" dirty="0">
              <a:solidFill>
                <a:srgbClr val="00B050"/>
              </a:solidFill>
              <a:latin typeface="+mj-lt"/>
            </a:endParaRPr>
          </a:p>
          <a:p>
            <a:endParaRPr lang="en-US" b="1" dirty="0">
              <a:solidFill>
                <a:srgbClr val="00B050"/>
              </a:solidFill>
              <a:latin typeface="+mj-lt"/>
            </a:endParaRPr>
          </a:p>
          <a:p>
            <a:endParaRPr lang="en-US" b="1" dirty="0">
              <a:solidFill>
                <a:srgbClr val="00B050"/>
              </a:solidFill>
              <a:latin typeface="+mj-lt"/>
            </a:endParaRPr>
          </a:p>
          <a:p>
            <a:endParaRPr lang="en-US" b="1" dirty="0">
              <a:solidFill>
                <a:srgbClr val="00B050"/>
              </a:solidFill>
              <a:latin typeface="+mj-lt"/>
            </a:endParaRPr>
          </a:p>
          <a:p>
            <a:endParaRPr lang="en-US" b="1" dirty="0">
              <a:solidFill>
                <a:srgbClr val="00B050"/>
              </a:solidFill>
              <a:latin typeface="+mj-lt"/>
            </a:endParaRPr>
          </a:p>
        </p:txBody>
      </p:sp>
      <p:pic>
        <p:nvPicPr>
          <p:cNvPr id="10" name="Picture 9">
            <a:extLst>
              <a:ext uri="{FF2B5EF4-FFF2-40B4-BE49-F238E27FC236}">
                <a16:creationId xmlns:a16="http://schemas.microsoft.com/office/drawing/2014/main" id="{EF43F577-7E6D-6FE2-26FA-383CA235BB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066" y="79663"/>
            <a:ext cx="1249605" cy="1249605"/>
          </a:xfrm>
          <a:prstGeom prst="rect">
            <a:avLst/>
          </a:prstGeom>
        </p:spPr>
      </p:pic>
    </p:spTree>
    <p:extLst>
      <p:ext uri="{BB962C8B-B14F-4D97-AF65-F5344CB8AC3E}">
        <p14:creationId xmlns:p14="http://schemas.microsoft.com/office/powerpoint/2010/main" val="788982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4B8A723-8B9A-F0E1-E3F6-200C4B96A105}"/>
              </a:ext>
            </a:extLst>
          </p:cNvPr>
          <p:cNvSpPr>
            <a:spLocks noGrp="1"/>
          </p:cNvSpPr>
          <p:nvPr>
            <p:ph type="ftr" sz="quarter" idx="11"/>
          </p:nvPr>
        </p:nvSpPr>
        <p:spPr>
          <a:xfrm>
            <a:off x="2438400" y="6375400"/>
            <a:ext cx="7823200" cy="320675"/>
          </a:xfrm>
        </p:spPr>
        <p:txBody>
          <a:bodyPr/>
          <a:lstStyle/>
          <a:p>
            <a:r>
              <a:rPr lang="en-US" b="1" dirty="0">
                <a:solidFill>
                  <a:srgbClr val="00B050"/>
                </a:solidFill>
              </a:rPr>
              <a:t>M&amp;M Properties | 1545 River Park Drive Suite #100 | Sacramento CA 95815 | 916.500.8188 | DRE #01100901 </a:t>
            </a:r>
          </a:p>
        </p:txBody>
      </p:sp>
      <p:pic>
        <p:nvPicPr>
          <p:cNvPr id="3" name="Picture 2">
            <a:extLst>
              <a:ext uri="{FF2B5EF4-FFF2-40B4-BE49-F238E27FC236}">
                <a16:creationId xmlns:a16="http://schemas.microsoft.com/office/drawing/2014/main" id="{F30A4B75-BF7C-C9BF-F35D-F616DB24BB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564" y="200165"/>
            <a:ext cx="1904679" cy="1904679"/>
          </a:xfrm>
          <a:prstGeom prst="rect">
            <a:avLst/>
          </a:prstGeom>
        </p:spPr>
      </p:pic>
      <p:sp>
        <p:nvSpPr>
          <p:cNvPr id="4" name="Rectangle 1">
            <a:extLst>
              <a:ext uri="{FF2B5EF4-FFF2-40B4-BE49-F238E27FC236}">
                <a16:creationId xmlns:a16="http://schemas.microsoft.com/office/drawing/2014/main" id="{FD1475BC-880A-3B66-7A5B-E449B47D8A11}"/>
              </a:ext>
            </a:extLst>
          </p:cNvPr>
          <p:cNvSpPr>
            <a:spLocks noChangeArrowheads="1"/>
          </p:cNvSpPr>
          <p:nvPr/>
        </p:nvSpPr>
        <p:spPr bwMode="auto">
          <a:xfrm>
            <a:off x="3916392" y="762701"/>
            <a:ext cx="766004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fkGrotesk"/>
            </a:endParaRPr>
          </a:p>
          <a:p>
            <a:pPr algn="ctr" eaLnBrk="0" fontAlgn="base" hangingPunct="0">
              <a:spcBef>
                <a:spcPct val="0"/>
              </a:spcBef>
              <a:spcAft>
                <a:spcPct val="0"/>
              </a:spcAft>
            </a:pPr>
            <a:r>
              <a:rPr lang="en-US" sz="2800" b="1" i="0" dirty="0">
                <a:solidFill>
                  <a:srgbClr val="00B050"/>
                </a:solidFill>
                <a:effectLst/>
                <a:latin typeface="+mj-lt"/>
              </a:rPr>
              <a:t>Best Value Neighborhoods for Renters in Sacramento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2938F897-7D34-9D23-BCEB-A73497E91EBA}"/>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fkGrotesk"/>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3BD9C1B5-93CB-762F-99B2-1934B846C10F}"/>
              </a:ext>
            </a:extLst>
          </p:cNvPr>
          <p:cNvSpPr>
            <a:spLocks noChangeArrowheads="1"/>
          </p:cNvSpPr>
          <p:nvPr/>
        </p:nvSpPr>
        <p:spPr bwMode="auto">
          <a:xfrm>
            <a:off x="2370666" y="75353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fkGrotesk"/>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14356C58-DF3E-098F-6ECA-BC5A1A80012E}"/>
              </a:ext>
            </a:extLst>
          </p:cNvPr>
          <p:cNvSpPr txBox="1"/>
          <p:nvPr/>
        </p:nvSpPr>
        <p:spPr>
          <a:xfrm>
            <a:off x="3079631" y="6504318"/>
            <a:ext cx="9523562" cy="3700732"/>
          </a:xfrm>
          <a:prstGeom prst="rect">
            <a:avLst/>
          </a:prstGeom>
          <a:noFill/>
        </p:spPr>
        <p:txBody>
          <a:bodyPr wrap="square" rtlCol="0">
            <a:spAutoFit/>
          </a:bodyPr>
          <a:lstStyle/>
          <a:p>
            <a:endParaRPr lang="en-US" dirty="0"/>
          </a:p>
        </p:txBody>
      </p:sp>
      <p:sp>
        <p:nvSpPr>
          <p:cNvPr id="8" name="Rectangle 4">
            <a:extLst>
              <a:ext uri="{FF2B5EF4-FFF2-40B4-BE49-F238E27FC236}">
                <a16:creationId xmlns:a16="http://schemas.microsoft.com/office/drawing/2014/main" id="{C8F99F36-1CC1-8FB0-42A8-5D82CB66FE41}"/>
              </a:ext>
            </a:extLst>
          </p:cNvPr>
          <p:cNvSpPr>
            <a:spLocks noChangeArrowheads="1"/>
          </p:cNvSpPr>
          <p:nvPr/>
        </p:nvSpPr>
        <p:spPr bwMode="auto">
          <a:xfrm>
            <a:off x="1880559" y="2199313"/>
            <a:ext cx="930215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fkGroteskNeue"/>
            </a:endParaRPr>
          </a:p>
          <a:p>
            <a:pPr marL="0" marR="0" lvl="0" indent="0" algn="l" defTabSz="914400" rtl="0" eaLnBrk="0" fontAlgn="base" latinLnBrk="0" hangingPunct="0">
              <a:lnSpc>
                <a:spcPct val="100000"/>
              </a:lnSpc>
              <a:spcBef>
                <a:spcPct val="0"/>
              </a:spcBef>
              <a:spcAft>
                <a:spcPct val="0"/>
              </a:spcAft>
              <a:buClrTx/>
              <a:buSzTx/>
              <a:tabLst/>
            </a:pPr>
            <a:r>
              <a:rPr lang="en-US" altLang="en-US" b="1" dirty="0">
                <a:solidFill>
                  <a:srgbClr val="00B050"/>
                </a:solidFill>
                <a:latin typeface="+mn-lt"/>
              </a:rPr>
              <a:t>College –Glen</a:t>
            </a:r>
          </a:p>
          <a:p>
            <a:pPr algn="l"/>
            <a:r>
              <a:rPr lang="en-US" b="1" i="0" dirty="0">
                <a:solidFill>
                  <a:srgbClr val="00B050"/>
                </a:solidFill>
                <a:effectLst/>
                <a:latin typeface="+mn-lt"/>
              </a:rPr>
              <a:t>Average rent: </a:t>
            </a:r>
            <a:r>
              <a:rPr lang="en-US" b="0" i="0" dirty="0">
                <a:solidFill>
                  <a:srgbClr val="00B050"/>
                </a:solidFill>
                <a:effectLst/>
                <a:latin typeface="+mn-lt"/>
              </a:rPr>
              <a:t>$1,761 (as of February 2025)</a:t>
            </a:r>
          </a:p>
          <a:p>
            <a:pPr algn="l"/>
            <a:r>
              <a:rPr lang="en-US" b="1" i="0" dirty="0">
                <a:solidFill>
                  <a:srgbClr val="00B050"/>
                </a:solidFill>
                <a:effectLst/>
                <a:latin typeface="+mn-lt"/>
              </a:rPr>
              <a:t>Features: </a:t>
            </a:r>
            <a:r>
              <a:rPr lang="en-US" b="0" i="0" dirty="0">
                <a:solidFill>
                  <a:srgbClr val="00B050"/>
                </a:solidFill>
                <a:effectLst/>
                <a:latin typeface="+mn-lt"/>
              </a:rPr>
              <a:t>Tree-lined streets, proximity to the American River Parkway, reliable public transportation, and a peaceful suburban atmosphere close to downtown.</a:t>
            </a:r>
          </a:p>
          <a:p>
            <a:pPr algn="l"/>
            <a:r>
              <a:rPr lang="en-US" b="1" i="0" dirty="0">
                <a:solidFill>
                  <a:srgbClr val="00B050"/>
                </a:solidFill>
                <a:effectLst/>
                <a:latin typeface="+mn-lt"/>
              </a:rPr>
              <a:t>Why it’s a value: </a:t>
            </a:r>
            <a:r>
              <a:rPr lang="en-US" b="0" i="0" dirty="0">
                <a:solidFill>
                  <a:srgbClr val="00B050"/>
                </a:solidFill>
                <a:effectLst/>
                <a:latin typeface="+mn-lt"/>
              </a:rPr>
              <a:t>Offers a strong sense of community and outdoor amenities at a reasonable price.</a:t>
            </a:r>
          </a:p>
          <a:p>
            <a:pPr marL="0" marR="0" lvl="0" indent="0" algn="l" defTabSz="914400" rtl="0" eaLnBrk="0" fontAlgn="base" latinLnBrk="0" hangingPunct="0">
              <a:lnSpc>
                <a:spcPct val="100000"/>
              </a:lnSpc>
              <a:spcBef>
                <a:spcPct val="0"/>
              </a:spcBef>
              <a:spcAft>
                <a:spcPct val="0"/>
              </a:spcAft>
              <a:buClrTx/>
              <a:buSzTx/>
              <a:tabLst/>
            </a:pPr>
            <a:endParaRPr lang="en-US" altLang="en-US" b="1" dirty="0">
              <a:solidFill>
                <a:srgbClr val="00B050"/>
              </a:solidFill>
              <a:latin typeface="+mn-lt"/>
            </a:endParaRPr>
          </a:p>
          <a:p>
            <a:pPr marL="0" marR="0" lvl="0" indent="0" algn="l" defTabSz="914400" rtl="0" eaLnBrk="0" fontAlgn="base" latinLnBrk="0" hangingPunct="0">
              <a:lnSpc>
                <a:spcPct val="100000"/>
              </a:lnSpc>
              <a:spcBef>
                <a:spcPct val="0"/>
              </a:spcBef>
              <a:spcAft>
                <a:spcPct val="0"/>
              </a:spcAft>
              <a:buClrTx/>
              <a:buSzTx/>
              <a:tabLst/>
            </a:pPr>
            <a:r>
              <a:rPr lang="en-US" altLang="en-US" b="1" dirty="0">
                <a:solidFill>
                  <a:srgbClr val="00B050"/>
                </a:solidFill>
                <a:latin typeface="+mn-lt"/>
              </a:rPr>
              <a:t>South Natomas</a:t>
            </a:r>
          </a:p>
          <a:p>
            <a:pPr marL="0" marR="0" lvl="0" indent="0" algn="l" defTabSz="914400" rtl="0" eaLnBrk="0" fontAlgn="base" latinLnBrk="0" hangingPunct="0">
              <a:lnSpc>
                <a:spcPct val="100000"/>
              </a:lnSpc>
              <a:spcBef>
                <a:spcPct val="0"/>
              </a:spcBef>
              <a:spcAft>
                <a:spcPct val="0"/>
              </a:spcAft>
              <a:buClrTx/>
              <a:buSzTx/>
              <a:tabLst/>
            </a:pPr>
            <a:r>
              <a:rPr kumimoji="0" lang="en-US" altLang="en-US" b="1" i="0" u="none" strike="noStrike" cap="none" normalizeH="0" baseline="0" dirty="0">
                <a:ln>
                  <a:noFill/>
                </a:ln>
                <a:solidFill>
                  <a:srgbClr val="00B050"/>
                </a:solidFill>
                <a:effectLst/>
                <a:latin typeface="+mn-lt"/>
              </a:rPr>
              <a:t>Average rent: </a:t>
            </a:r>
            <a:r>
              <a:rPr kumimoji="0" lang="en-US" altLang="en-US" b="0" i="0" u="none" strike="noStrike" cap="none" normalizeH="0" baseline="0" dirty="0">
                <a:ln>
                  <a:noFill/>
                </a:ln>
                <a:solidFill>
                  <a:srgbClr val="00B050"/>
                </a:solidFill>
                <a:effectLst/>
                <a:latin typeface="+mn-lt"/>
              </a:rPr>
              <a:t>$1,798</a:t>
            </a:r>
          </a:p>
          <a:p>
            <a:pPr marL="0" marR="0" lvl="0" indent="0" algn="l" defTabSz="914400" rtl="0" eaLnBrk="0" fontAlgn="base" latinLnBrk="0" hangingPunct="0">
              <a:lnSpc>
                <a:spcPct val="100000"/>
              </a:lnSpc>
              <a:spcBef>
                <a:spcPct val="0"/>
              </a:spcBef>
              <a:spcAft>
                <a:spcPct val="0"/>
              </a:spcAft>
              <a:buClrTx/>
              <a:buSzTx/>
              <a:tabLst/>
            </a:pPr>
            <a:r>
              <a:rPr kumimoji="0" lang="en-US" altLang="en-US" b="1" i="0" u="none" strike="noStrike" cap="none" normalizeH="0" baseline="0" dirty="0">
                <a:ln>
                  <a:noFill/>
                </a:ln>
                <a:solidFill>
                  <a:srgbClr val="00B050"/>
                </a:solidFill>
                <a:effectLst/>
                <a:latin typeface="+mn-lt"/>
              </a:rPr>
              <a:t>Features: </a:t>
            </a:r>
            <a:r>
              <a:rPr kumimoji="0" lang="en-US" altLang="en-US" b="0" i="0" u="none" strike="noStrike" cap="none" normalizeH="0" baseline="0" dirty="0">
                <a:ln>
                  <a:noFill/>
                </a:ln>
                <a:solidFill>
                  <a:srgbClr val="00B050"/>
                </a:solidFill>
                <a:effectLst/>
                <a:latin typeface="+mn-lt"/>
              </a:rPr>
              <a:t>Easy access to downtown, abundant parks (like Discovery Park), shopping, dining, and proximity to major employers and the airport.</a:t>
            </a:r>
          </a:p>
          <a:p>
            <a:pPr marL="0" marR="0" lvl="0" indent="0" algn="l" defTabSz="914400" rtl="0" eaLnBrk="0" fontAlgn="ctr" latinLnBrk="0" hangingPunct="0">
              <a:lnSpc>
                <a:spcPct val="100000"/>
              </a:lnSpc>
              <a:spcBef>
                <a:spcPct val="0"/>
              </a:spcBef>
              <a:spcAft>
                <a:spcPct val="0"/>
              </a:spcAft>
              <a:buClrTx/>
              <a:buSzTx/>
              <a:tabLst/>
            </a:pPr>
            <a:r>
              <a:rPr kumimoji="0" lang="en-US" altLang="en-US" b="1" i="0" u="none" strike="noStrike" cap="none" normalizeH="0" baseline="0" dirty="0">
                <a:ln>
                  <a:noFill/>
                </a:ln>
                <a:solidFill>
                  <a:srgbClr val="00B050"/>
                </a:solidFill>
                <a:effectLst/>
                <a:latin typeface="+mn-lt"/>
              </a:rPr>
              <a:t>Why it’s a value: </a:t>
            </a:r>
            <a:r>
              <a:rPr kumimoji="0" lang="en-US" altLang="en-US" b="0" i="0" u="none" strike="noStrike" cap="none" normalizeH="0" baseline="0" dirty="0">
                <a:ln>
                  <a:noFill/>
                </a:ln>
                <a:solidFill>
                  <a:srgbClr val="00B050"/>
                </a:solidFill>
                <a:effectLst/>
                <a:latin typeface="+mn-lt"/>
              </a:rPr>
              <a:t>Urban convenience with a relaxed residential feel, making it ideal for professionals and frequent travelers.</a:t>
            </a:r>
          </a:p>
          <a:p>
            <a:pPr marL="0" marR="0" lvl="0" indent="0" algn="l" defTabSz="914400" rtl="0" eaLnBrk="0" fontAlgn="base" latinLnBrk="0" hangingPunct="0">
              <a:lnSpc>
                <a:spcPct val="100000"/>
              </a:lnSpc>
              <a:spcBef>
                <a:spcPct val="0"/>
              </a:spcBef>
              <a:spcAft>
                <a:spcPct val="0"/>
              </a:spcAft>
              <a:buClrTx/>
              <a:buSzTx/>
              <a:tabLst/>
            </a:pPr>
            <a:endParaRPr lang="en-US" altLang="en-US" dirty="0">
              <a:latin typeface="+mj-lt"/>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7739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06E8E75-8BF8-3B8B-B7CE-9917AD1DEA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65930"/>
            <a:ext cx="2277533" cy="2277533"/>
          </a:xfrm>
          <a:prstGeom prst="rect">
            <a:avLst/>
          </a:prstGeom>
        </p:spPr>
      </p:pic>
      <p:sp>
        <p:nvSpPr>
          <p:cNvPr id="4" name="TextBox 3">
            <a:extLst>
              <a:ext uri="{FF2B5EF4-FFF2-40B4-BE49-F238E27FC236}">
                <a16:creationId xmlns:a16="http://schemas.microsoft.com/office/drawing/2014/main" id="{4A68E8C7-4678-7514-6E10-E3589E9FB0DD}"/>
              </a:ext>
            </a:extLst>
          </p:cNvPr>
          <p:cNvSpPr txBox="1"/>
          <p:nvPr/>
        </p:nvSpPr>
        <p:spPr>
          <a:xfrm>
            <a:off x="914400" y="2819400"/>
            <a:ext cx="9982199" cy="3450186"/>
          </a:xfrm>
          <a:prstGeom prst="rect">
            <a:avLst/>
          </a:prstGeom>
          <a:noFill/>
        </p:spPr>
        <p:txBody>
          <a:bodyPr wrap="square">
            <a:spAutoFit/>
          </a:bodyPr>
          <a:lstStyle/>
          <a:p>
            <a:r>
              <a:rPr lang="en-US" b="1" dirty="0">
                <a:solidFill>
                  <a:srgbClr val="00B050"/>
                </a:solidFill>
              </a:rPr>
              <a:t>Parkway Estate</a:t>
            </a:r>
          </a:p>
          <a:p>
            <a:r>
              <a:rPr lang="en-US" b="1" dirty="0">
                <a:solidFill>
                  <a:srgbClr val="00B050"/>
                </a:solidFill>
              </a:rPr>
              <a:t>Average rent: </a:t>
            </a:r>
            <a:r>
              <a:rPr lang="en-US" dirty="0">
                <a:solidFill>
                  <a:srgbClr val="00B050"/>
                </a:solidFill>
              </a:rPr>
              <a:t>$1,641</a:t>
            </a:r>
          </a:p>
          <a:p>
            <a:r>
              <a:rPr lang="en-US" b="1" dirty="0">
                <a:solidFill>
                  <a:srgbClr val="00B050"/>
                </a:solidFill>
              </a:rPr>
              <a:t>Features: </a:t>
            </a:r>
            <a:r>
              <a:rPr lang="en-US" dirty="0">
                <a:solidFill>
                  <a:srgbClr val="00B050"/>
                </a:solidFill>
              </a:rPr>
              <a:t>Wide streets, large yards, a down-to-earth community, and good access to highways and public transit.</a:t>
            </a:r>
          </a:p>
          <a:p>
            <a:r>
              <a:rPr lang="en-US" b="1" dirty="0">
                <a:solidFill>
                  <a:srgbClr val="00B050"/>
                </a:solidFill>
              </a:rPr>
              <a:t>Why it’s a value: </a:t>
            </a:r>
            <a:r>
              <a:rPr lang="en-US" dirty="0">
                <a:solidFill>
                  <a:srgbClr val="00B050"/>
                </a:solidFill>
              </a:rPr>
              <a:t>One of the lowest average rents in the city, great for families and commuters seeking affordability without sacrificing city access.</a:t>
            </a:r>
          </a:p>
          <a:p>
            <a:endParaRPr lang="en-US" dirty="0">
              <a:solidFill>
                <a:srgbClr val="00B050"/>
              </a:solidFill>
            </a:endParaRPr>
          </a:p>
          <a:p>
            <a:r>
              <a:rPr lang="en-US" b="1" dirty="0">
                <a:solidFill>
                  <a:srgbClr val="00B050"/>
                </a:solidFill>
              </a:rPr>
              <a:t>South Land Park</a:t>
            </a:r>
          </a:p>
          <a:p>
            <a:r>
              <a:rPr lang="en-US" b="1" dirty="0">
                <a:solidFill>
                  <a:srgbClr val="00B050"/>
                </a:solidFill>
              </a:rPr>
              <a:t>Average rent: </a:t>
            </a:r>
            <a:r>
              <a:rPr lang="en-US" dirty="0">
                <a:solidFill>
                  <a:srgbClr val="00B050"/>
                </a:solidFill>
              </a:rPr>
              <a:t>$1,742</a:t>
            </a:r>
          </a:p>
          <a:p>
            <a:r>
              <a:rPr lang="en-US" b="1" dirty="0">
                <a:solidFill>
                  <a:srgbClr val="00B050"/>
                </a:solidFill>
              </a:rPr>
              <a:t>Features: </a:t>
            </a:r>
            <a:r>
              <a:rPr lang="en-US" dirty="0">
                <a:solidFill>
                  <a:srgbClr val="00B050"/>
                </a:solidFill>
              </a:rPr>
              <a:t>Known for mid-century homes, walkable streets, proximity to William Land Park (zoo, golf), and local dining.</a:t>
            </a:r>
          </a:p>
          <a:p>
            <a:r>
              <a:rPr lang="en-US" b="1" dirty="0">
                <a:solidFill>
                  <a:srgbClr val="00B050"/>
                </a:solidFill>
              </a:rPr>
              <a:t>Why it’s a value: </a:t>
            </a:r>
            <a:r>
              <a:rPr lang="en-US" dirty="0">
                <a:solidFill>
                  <a:srgbClr val="00B050"/>
                </a:solidFill>
              </a:rPr>
              <a:t>Classic Sacramento charm and amenities at a budget-friendly price.</a:t>
            </a:r>
          </a:p>
        </p:txBody>
      </p:sp>
      <p:sp>
        <p:nvSpPr>
          <p:cNvPr id="5" name="Rectangle 1">
            <a:extLst>
              <a:ext uri="{FF2B5EF4-FFF2-40B4-BE49-F238E27FC236}">
                <a16:creationId xmlns:a16="http://schemas.microsoft.com/office/drawing/2014/main" id="{B0660F09-1765-0A58-71E7-7BD32A12B185}"/>
              </a:ext>
            </a:extLst>
          </p:cNvPr>
          <p:cNvSpPr>
            <a:spLocks noChangeArrowheads="1"/>
          </p:cNvSpPr>
          <p:nvPr/>
        </p:nvSpPr>
        <p:spPr bwMode="auto">
          <a:xfrm>
            <a:off x="3916392" y="762701"/>
            <a:ext cx="766004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fkGrotesk"/>
            </a:endParaRPr>
          </a:p>
          <a:p>
            <a:pPr algn="ctr" eaLnBrk="0" fontAlgn="base" hangingPunct="0">
              <a:spcBef>
                <a:spcPct val="0"/>
              </a:spcBef>
              <a:spcAft>
                <a:spcPct val="0"/>
              </a:spcAft>
            </a:pPr>
            <a:r>
              <a:rPr lang="en-US" sz="2800" b="1" i="0" dirty="0">
                <a:solidFill>
                  <a:srgbClr val="00B050"/>
                </a:solidFill>
                <a:effectLst/>
                <a:latin typeface="+mj-lt"/>
              </a:rPr>
              <a:t>Best Value Neighborhoods for Renters in Sacramento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Footer Placeholder 1">
            <a:extLst>
              <a:ext uri="{FF2B5EF4-FFF2-40B4-BE49-F238E27FC236}">
                <a16:creationId xmlns:a16="http://schemas.microsoft.com/office/drawing/2014/main" id="{F08D9334-3CDC-B4FC-497D-176CB48C844F}"/>
              </a:ext>
            </a:extLst>
          </p:cNvPr>
          <p:cNvSpPr>
            <a:spLocks noGrp="1"/>
          </p:cNvSpPr>
          <p:nvPr>
            <p:ph type="ftr" sz="quarter" idx="11"/>
          </p:nvPr>
        </p:nvSpPr>
        <p:spPr>
          <a:xfrm>
            <a:off x="2438400" y="6375400"/>
            <a:ext cx="7823200" cy="320675"/>
          </a:xfrm>
        </p:spPr>
        <p:txBody>
          <a:bodyPr/>
          <a:lstStyle/>
          <a:p>
            <a:r>
              <a:rPr lang="en-US" b="1" dirty="0">
                <a:solidFill>
                  <a:srgbClr val="00B050"/>
                </a:solidFill>
              </a:rPr>
              <a:t>M&amp;M Properties | 1545 River Park Drive Suite #100 | Sacramento CA 95815 | 916.500.8188 | DRE #01100901 </a:t>
            </a:r>
          </a:p>
        </p:txBody>
      </p:sp>
    </p:spTree>
    <p:extLst>
      <p:ext uri="{BB962C8B-B14F-4D97-AF65-F5344CB8AC3E}">
        <p14:creationId xmlns:p14="http://schemas.microsoft.com/office/powerpoint/2010/main" val="347181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BF521D-9334-DC75-77F6-F43B8BBF59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600" y="172796"/>
            <a:ext cx="2125133" cy="2125133"/>
          </a:xfrm>
          <a:prstGeom prst="rect">
            <a:avLst/>
          </a:prstGeom>
        </p:spPr>
      </p:pic>
      <p:sp>
        <p:nvSpPr>
          <p:cNvPr id="5" name="TextBox 4">
            <a:extLst>
              <a:ext uri="{FF2B5EF4-FFF2-40B4-BE49-F238E27FC236}">
                <a16:creationId xmlns:a16="http://schemas.microsoft.com/office/drawing/2014/main" id="{9881E8C0-7EE6-B697-4CBE-AC4BC55BF16F}"/>
              </a:ext>
            </a:extLst>
          </p:cNvPr>
          <p:cNvSpPr txBox="1"/>
          <p:nvPr/>
        </p:nvSpPr>
        <p:spPr>
          <a:xfrm>
            <a:off x="1151467" y="2455332"/>
            <a:ext cx="10388600" cy="3139321"/>
          </a:xfrm>
          <a:prstGeom prst="rect">
            <a:avLst/>
          </a:prstGeom>
          <a:noFill/>
        </p:spPr>
        <p:txBody>
          <a:bodyPr wrap="square">
            <a:spAutoFit/>
          </a:bodyPr>
          <a:lstStyle/>
          <a:p>
            <a:r>
              <a:rPr lang="en-US" b="1" dirty="0">
                <a:solidFill>
                  <a:srgbClr val="00B050"/>
                </a:solidFill>
              </a:rPr>
              <a:t>Rosemont</a:t>
            </a:r>
          </a:p>
          <a:p>
            <a:r>
              <a:rPr lang="en-US" b="1" dirty="0">
                <a:solidFill>
                  <a:srgbClr val="00B050"/>
                </a:solidFill>
              </a:rPr>
              <a:t>Average rent: </a:t>
            </a:r>
            <a:r>
              <a:rPr lang="en-US" dirty="0">
                <a:solidFill>
                  <a:srgbClr val="00B050"/>
                </a:solidFill>
              </a:rPr>
              <a:t>$1,774</a:t>
            </a:r>
          </a:p>
          <a:p>
            <a:r>
              <a:rPr lang="en-US" b="1" dirty="0">
                <a:solidFill>
                  <a:srgbClr val="00B050"/>
                </a:solidFill>
              </a:rPr>
              <a:t>Features: </a:t>
            </a:r>
            <a:r>
              <a:rPr lang="en-US" dirty="0">
                <a:solidFill>
                  <a:srgbClr val="00B050"/>
                </a:solidFill>
              </a:rPr>
              <a:t>Suburban comfort, easy access to downtown via Highway 50 or light rail, plenty of green space, and local shops.</a:t>
            </a:r>
          </a:p>
          <a:p>
            <a:r>
              <a:rPr lang="en-US" b="1" dirty="0">
                <a:solidFill>
                  <a:srgbClr val="00B050"/>
                </a:solidFill>
              </a:rPr>
              <a:t>Why it’s a value</a:t>
            </a:r>
            <a:r>
              <a:rPr lang="en-US" dirty="0">
                <a:solidFill>
                  <a:srgbClr val="00B050"/>
                </a:solidFill>
              </a:rPr>
              <a:t>: Quiet, family-friendly, and well-connected to the city core.</a:t>
            </a:r>
          </a:p>
          <a:p>
            <a:endParaRPr lang="en-US" dirty="0">
              <a:solidFill>
                <a:srgbClr val="00B050"/>
              </a:solidFill>
            </a:endParaRPr>
          </a:p>
          <a:p>
            <a:r>
              <a:rPr lang="en-US" b="1" dirty="0">
                <a:solidFill>
                  <a:srgbClr val="00B050"/>
                </a:solidFill>
              </a:rPr>
              <a:t>Natomas Park</a:t>
            </a:r>
          </a:p>
          <a:p>
            <a:r>
              <a:rPr lang="en-US" b="1" dirty="0">
                <a:solidFill>
                  <a:srgbClr val="00B050"/>
                </a:solidFill>
              </a:rPr>
              <a:t>Median rent: </a:t>
            </a:r>
            <a:r>
              <a:rPr lang="en-US" dirty="0">
                <a:solidFill>
                  <a:srgbClr val="00B050"/>
                </a:solidFill>
              </a:rPr>
              <a:t>$1,989</a:t>
            </a:r>
          </a:p>
          <a:p>
            <a:r>
              <a:rPr lang="en-US" b="1" dirty="0">
                <a:solidFill>
                  <a:srgbClr val="00B050"/>
                </a:solidFill>
              </a:rPr>
              <a:t>Features</a:t>
            </a:r>
            <a:r>
              <a:rPr lang="en-US" dirty="0">
                <a:solidFill>
                  <a:srgbClr val="00B050"/>
                </a:solidFill>
              </a:rPr>
              <a:t>: Walkable, safe (safer than 82% of Sacramento neighborhoods), parks, shopping centers, and good schools.</a:t>
            </a:r>
          </a:p>
          <a:p>
            <a:r>
              <a:rPr lang="en-US" b="1" dirty="0">
                <a:solidFill>
                  <a:srgbClr val="00B050"/>
                </a:solidFill>
              </a:rPr>
              <a:t>Why it’s a value: </a:t>
            </a:r>
            <a:r>
              <a:rPr lang="en-US" dirty="0">
                <a:solidFill>
                  <a:srgbClr val="00B050"/>
                </a:solidFill>
              </a:rPr>
              <a:t>Strong community feel, safety, and amenities for families and professionals.</a:t>
            </a:r>
          </a:p>
        </p:txBody>
      </p:sp>
      <p:sp>
        <p:nvSpPr>
          <p:cNvPr id="6" name="Rectangle 1">
            <a:extLst>
              <a:ext uri="{FF2B5EF4-FFF2-40B4-BE49-F238E27FC236}">
                <a16:creationId xmlns:a16="http://schemas.microsoft.com/office/drawing/2014/main" id="{670B13F7-62FA-BEC4-D520-FED214FB8A5C}"/>
              </a:ext>
            </a:extLst>
          </p:cNvPr>
          <p:cNvSpPr>
            <a:spLocks noChangeArrowheads="1"/>
          </p:cNvSpPr>
          <p:nvPr/>
        </p:nvSpPr>
        <p:spPr bwMode="auto">
          <a:xfrm>
            <a:off x="3916392" y="762701"/>
            <a:ext cx="766004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fkGrotesk"/>
            </a:endParaRPr>
          </a:p>
          <a:p>
            <a:pPr algn="ctr" eaLnBrk="0" fontAlgn="base" hangingPunct="0">
              <a:spcBef>
                <a:spcPct val="0"/>
              </a:spcBef>
              <a:spcAft>
                <a:spcPct val="0"/>
              </a:spcAft>
            </a:pPr>
            <a:r>
              <a:rPr lang="en-US" sz="2800" b="1" i="0" dirty="0">
                <a:solidFill>
                  <a:srgbClr val="00B050"/>
                </a:solidFill>
                <a:effectLst/>
                <a:latin typeface="+mj-lt"/>
              </a:rPr>
              <a:t>Best Value Neighborhoods for Renters in Sacramento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Footer Placeholder 1">
            <a:extLst>
              <a:ext uri="{FF2B5EF4-FFF2-40B4-BE49-F238E27FC236}">
                <a16:creationId xmlns:a16="http://schemas.microsoft.com/office/drawing/2014/main" id="{3F912181-A42A-9DA9-F77D-DC2E029710C0}"/>
              </a:ext>
            </a:extLst>
          </p:cNvPr>
          <p:cNvSpPr>
            <a:spLocks noGrp="1"/>
          </p:cNvSpPr>
          <p:nvPr>
            <p:ph type="ftr" sz="quarter" idx="11"/>
          </p:nvPr>
        </p:nvSpPr>
        <p:spPr>
          <a:xfrm>
            <a:off x="2438400" y="6375400"/>
            <a:ext cx="7823200" cy="320675"/>
          </a:xfrm>
        </p:spPr>
        <p:txBody>
          <a:bodyPr/>
          <a:lstStyle/>
          <a:p>
            <a:r>
              <a:rPr lang="en-US" b="1" dirty="0">
                <a:solidFill>
                  <a:srgbClr val="00B050"/>
                </a:solidFill>
              </a:rPr>
              <a:t>M&amp;M Properties | 1545 River Park Drive Suite #100 | Sacramento CA 95815 | 916.500.8188 | DRE #01100901 </a:t>
            </a:r>
          </a:p>
        </p:txBody>
      </p:sp>
    </p:spTree>
    <p:extLst>
      <p:ext uri="{BB962C8B-B14F-4D97-AF65-F5344CB8AC3E}">
        <p14:creationId xmlns:p14="http://schemas.microsoft.com/office/powerpoint/2010/main" val="2482166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DB5A4FC-1C20-7420-1145-7D6D3490FAE2}"/>
              </a:ext>
            </a:extLst>
          </p:cNvPr>
          <p:cNvSpPr>
            <a:spLocks noGrp="1"/>
          </p:cNvSpPr>
          <p:nvPr>
            <p:ph type="ftr" sz="quarter" idx="11"/>
          </p:nvPr>
        </p:nvSpPr>
        <p:spPr>
          <a:xfrm>
            <a:off x="2802467" y="6373284"/>
            <a:ext cx="7188200" cy="365125"/>
          </a:xfrm>
        </p:spPr>
        <p:txBody>
          <a:bodyPr/>
          <a:lstStyle/>
          <a:p>
            <a:r>
              <a:rPr lang="en-US" b="1" dirty="0">
                <a:solidFill>
                  <a:srgbClr val="00B050"/>
                </a:solidFill>
              </a:rPr>
              <a:t>M&amp;M Properties | 1545 River Park Drive Suite #100 | Sacramento CA 95815 | 916.500.8188 | DRE #01100901 </a:t>
            </a:r>
          </a:p>
        </p:txBody>
      </p:sp>
      <p:pic>
        <p:nvPicPr>
          <p:cNvPr id="3" name="Picture 2">
            <a:extLst>
              <a:ext uri="{FF2B5EF4-FFF2-40B4-BE49-F238E27FC236}">
                <a16:creationId xmlns:a16="http://schemas.microsoft.com/office/drawing/2014/main" id="{F0F2623E-C8C4-D839-FE13-19C78AF0B5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067" y="274396"/>
            <a:ext cx="2307937" cy="2307937"/>
          </a:xfrm>
          <a:prstGeom prst="rect">
            <a:avLst/>
          </a:prstGeom>
        </p:spPr>
      </p:pic>
      <p:sp>
        <p:nvSpPr>
          <p:cNvPr id="5" name="TextBox 4">
            <a:extLst>
              <a:ext uri="{FF2B5EF4-FFF2-40B4-BE49-F238E27FC236}">
                <a16:creationId xmlns:a16="http://schemas.microsoft.com/office/drawing/2014/main" id="{FB925D1F-5B1E-7B26-31A9-A734C4B815EF}"/>
              </a:ext>
            </a:extLst>
          </p:cNvPr>
          <p:cNvSpPr txBox="1"/>
          <p:nvPr/>
        </p:nvSpPr>
        <p:spPr>
          <a:xfrm>
            <a:off x="990599" y="2729510"/>
            <a:ext cx="10651068" cy="3139321"/>
          </a:xfrm>
          <a:prstGeom prst="rect">
            <a:avLst/>
          </a:prstGeom>
          <a:noFill/>
        </p:spPr>
        <p:txBody>
          <a:bodyPr wrap="square">
            <a:spAutoFit/>
          </a:bodyPr>
          <a:lstStyle/>
          <a:p>
            <a:r>
              <a:rPr lang="en-US" b="1" dirty="0">
                <a:solidFill>
                  <a:srgbClr val="00B050"/>
                </a:solidFill>
              </a:rPr>
              <a:t>River Park</a:t>
            </a:r>
          </a:p>
          <a:p>
            <a:r>
              <a:rPr lang="en-US" b="1" dirty="0">
                <a:solidFill>
                  <a:srgbClr val="00B050"/>
                </a:solidFill>
              </a:rPr>
              <a:t>Median rent: </a:t>
            </a:r>
            <a:r>
              <a:rPr lang="en-US" dirty="0">
                <a:solidFill>
                  <a:srgbClr val="00B050"/>
                </a:solidFill>
              </a:rPr>
              <a:t>$1,514</a:t>
            </a:r>
          </a:p>
          <a:p>
            <a:r>
              <a:rPr lang="en-US" b="1" dirty="0">
                <a:solidFill>
                  <a:srgbClr val="00B050"/>
                </a:solidFill>
              </a:rPr>
              <a:t>Features: </a:t>
            </a:r>
            <a:r>
              <a:rPr lang="en-US" dirty="0">
                <a:solidFill>
                  <a:srgbClr val="00B050"/>
                </a:solidFill>
              </a:rPr>
              <a:t>Craftsman-style homes, excellent schools, very safe (safer than 91% of Sacramento neighborhoods), and close to downtown.</a:t>
            </a:r>
          </a:p>
          <a:p>
            <a:r>
              <a:rPr lang="en-US" b="1" dirty="0">
                <a:solidFill>
                  <a:srgbClr val="00B050"/>
                </a:solidFill>
              </a:rPr>
              <a:t>Why it’s a value: </a:t>
            </a:r>
            <a:r>
              <a:rPr lang="en-US" dirty="0">
                <a:solidFill>
                  <a:srgbClr val="00B050"/>
                </a:solidFill>
              </a:rPr>
              <a:t>One of the safest and most affordable neighborhoods with great community events and river access.</a:t>
            </a:r>
          </a:p>
          <a:p>
            <a:endParaRPr lang="en-US" dirty="0">
              <a:solidFill>
                <a:srgbClr val="00B050"/>
              </a:solidFill>
            </a:endParaRPr>
          </a:p>
          <a:p>
            <a:r>
              <a:rPr lang="en-US" b="1" dirty="0">
                <a:solidFill>
                  <a:srgbClr val="00B050"/>
                </a:solidFill>
              </a:rPr>
              <a:t>Tahoe Park</a:t>
            </a:r>
          </a:p>
          <a:p>
            <a:r>
              <a:rPr lang="en-US" b="1" dirty="0">
                <a:solidFill>
                  <a:srgbClr val="00B050"/>
                </a:solidFill>
              </a:rPr>
              <a:t>Median rent: </a:t>
            </a:r>
            <a:r>
              <a:rPr lang="en-US" dirty="0">
                <a:solidFill>
                  <a:srgbClr val="00B050"/>
                </a:solidFill>
              </a:rPr>
              <a:t>$1,552</a:t>
            </a:r>
          </a:p>
          <a:p>
            <a:r>
              <a:rPr lang="en-US" b="1" dirty="0">
                <a:solidFill>
                  <a:srgbClr val="00B050"/>
                </a:solidFill>
              </a:rPr>
              <a:t>Features: </a:t>
            </a:r>
            <a:r>
              <a:rPr lang="en-US" dirty="0">
                <a:solidFill>
                  <a:srgbClr val="00B050"/>
                </a:solidFill>
              </a:rPr>
              <a:t>Friendly atmosphere, proximity to UC Davis Medical Center, good schools, and easy commuting.</a:t>
            </a:r>
          </a:p>
          <a:p>
            <a:r>
              <a:rPr lang="en-US" b="1" dirty="0">
                <a:solidFill>
                  <a:srgbClr val="00B050"/>
                </a:solidFill>
              </a:rPr>
              <a:t>Why it’s a value: </a:t>
            </a:r>
            <a:r>
              <a:rPr lang="en-US" dirty="0">
                <a:solidFill>
                  <a:srgbClr val="00B050"/>
                </a:solidFill>
              </a:rPr>
              <a:t>Affordable, safe, and ideal for young professionals and families.</a:t>
            </a:r>
          </a:p>
        </p:txBody>
      </p:sp>
      <p:sp>
        <p:nvSpPr>
          <p:cNvPr id="6" name="Rectangle 1">
            <a:extLst>
              <a:ext uri="{FF2B5EF4-FFF2-40B4-BE49-F238E27FC236}">
                <a16:creationId xmlns:a16="http://schemas.microsoft.com/office/drawing/2014/main" id="{9E691244-958E-6DDC-49B3-19A3B7481BA0}"/>
              </a:ext>
            </a:extLst>
          </p:cNvPr>
          <p:cNvSpPr>
            <a:spLocks noChangeArrowheads="1"/>
          </p:cNvSpPr>
          <p:nvPr/>
        </p:nvSpPr>
        <p:spPr bwMode="auto">
          <a:xfrm>
            <a:off x="3916392" y="762701"/>
            <a:ext cx="766004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fkGrotesk"/>
            </a:endParaRPr>
          </a:p>
          <a:p>
            <a:pPr algn="ctr" eaLnBrk="0" fontAlgn="base" hangingPunct="0">
              <a:spcBef>
                <a:spcPct val="0"/>
              </a:spcBef>
              <a:spcAft>
                <a:spcPct val="0"/>
              </a:spcAft>
            </a:pPr>
            <a:r>
              <a:rPr lang="en-US" sz="2800" b="1" i="0" dirty="0">
                <a:solidFill>
                  <a:srgbClr val="00B050"/>
                </a:solidFill>
                <a:effectLst/>
                <a:latin typeface="+mj-lt"/>
              </a:rPr>
              <a:t>Best Value Neighborhoods for Renters in Sacramento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3137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F5F07CA-CB48-F856-078D-3293EFC8FD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466" y="325196"/>
            <a:ext cx="2172471" cy="2172471"/>
          </a:xfrm>
          <a:prstGeom prst="rect">
            <a:avLst/>
          </a:prstGeom>
        </p:spPr>
      </p:pic>
      <p:graphicFrame>
        <p:nvGraphicFramePr>
          <p:cNvPr id="3" name="Table 2">
            <a:extLst>
              <a:ext uri="{FF2B5EF4-FFF2-40B4-BE49-F238E27FC236}">
                <a16:creationId xmlns:a16="http://schemas.microsoft.com/office/drawing/2014/main" id="{35720CD0-ED4E-414E-C678-78D564B81AE8}"/>
              </a:ext>
            </a:extLst>
          </p:cNvPr>
          <p:cNvGraphicFramePr>
            <a:graphicFrameLocks noGrp="1"/>
          </p:cNvGraphicFramePr>
          <p:nvPr>
            <p:extLst>
              <p:ext uri="{D42A27DB-BD31-4B8C-83A1-F6EECF244321}">
                <p14:modId xmlns:p14="http://schemas.microsoft.com/office/powerpoint/2010/main" val="113617008"/>
              </p:ext>
            </p:extLst>
          </p:nvPr>
        </p:nvGraphicFramePr>
        <p:xfrm>
          <a:off x="3598333" y="735012"/>
          <a:ext cx="7755469" cy="5479308"/>
        </p:xfrm>
        <a:graphic>
          <a:graphicData uri="http://schemas.openxmlformats.org/drawingml/2006/table">
            <a:tbl>
              <a:tblPr/>
              <a:tblGrid>
                <a:gridCol w="2568223">
                  <a:extLst>
                    <a:ext uri="{9D8B030D-6E8A-4147-A177-3AD203B41FA5}">
                      <a16:colId xmlns:a16="http://schemas.microsoft.com/office/drawing/2014/main" val="3730488413"/>
                    </a:ext>
                  </a:extLst>
                </a:gridCol>
                <a:gridCol w="2593623">
                  <a:extLst>
                    <a:ext uri="{9D8B030D-6E8A-4147-A177-3AD203B41FA5}">
                      <a16:colId xmlns:a16="http://schemas.microsoft.com/office/drawing/2014/main" val="4261531936"/>
                    </a:ext>
                  </a:extLst>
                </a:gridCol>
                <a:gridCol w="2593623">
                  <a:extLst>
                    <a:ext uri="{9D8B030D-6E8A-4147-A177-3AD203B41FA5}">
                      <a16:colId xmlns:a16="http://schemas.microsoft.com/office/drawing/2014/main" val="3307775719"/>
                    </a:ext>
                  </a:extLst>
                </a:gridCol>
              </a:tblGrid>
              <a:tr h="297181">
                <a:tc>
                  <a:txBody>
                    <a:bodyPr/>
                    <a:lstStyle/>
                    <a:p>
                      <a:r>
                        <a:rPr lang="en-US" sz="1800" dirty="0">
                          <a:solidFill>
                            <a:srgbClr val="00B050"/>
                          </a:solidFill>
                        </a:rPr>
                        <a:t>Neighborhood</a:t>
                      </a:r>
                    </a:p>
                  </a:txBody>
                  <a:tcPr marL="90653" marR="90653" marT="45326" marB="45326" anchor="ctr">
                    <a:lnL>
                      <a:noFill/>
                    </a:lnL>
                    <a:lnR>
                      <a:noFill/>
                    </a:lnR>
                    <a:lnT>
                      <a:noFill/>
                    </a:lnT>
                    <a:lnB>
                      <a:noFill/>
                    </a:lnB>
                    <a:noFill/>
                  </a:tcPr>
                </a:tc>
                <a:tc>
                  <a:txBody>
                    <a:bodyPr/>
                    <a:lstStyle/>
                    <a:p>
                      <a:r>
                        <a:rPr lang="en-US" sz="1800">
                          <a:solidFill>
                            <a:srgbClr val="00B050"/>
                          </a:solidFill>
                        </a:rPr>
                        <a:t>Avg./Median Rent</a:t>
                      </a:r>
                    </a:p>
                  </a:txBody>
                  <a:tcPr marL="90653" marR="90653" marT="45326" marB="45326" anchor="ctr">
                    <a:lnL>
                      <a:noFill/>
                    </a:lnL>
                    <a:lnR>
                      <a:noFill/>
                    </a:lnR>
                    <a:lnT>
                      <a:noFill/>
                    </a:lnT>
                    <a:lnB>
                      <a:noFill/>
                    </a:lnB>
                    <a:noFill/>
                  </a:tcPr>
                </a:tc>
                <a:tc>
                  <a:txBody>
                    <a:bodyPr/>
                    <a:lstStyle/>
                    <a:p>
                      <a:r>
                        <a:rPr lang="en-US" sz="1800">
                          <a:solidFill>
                            <a:srgbClr val="00B050"/>
                          </a:solidFill>
                        </a:rPr>
                        <a:t>Key Advantages</a:t>
                      </a:r>
                    </a:p>
                  </a:txBody>
                  <a:tcPr marL="90653" marR="90653" marT="45326" marB="45326" anchor="ctr">
                    <a:lnL>
                      <a:noFill/>
                    </a:lnL>
                    <a:lnR>
                      <a:noFill/>
                    </a:lnR>
                    <a:lnT>
                      <a:noFill/>
                    </a:lnT>
                    <a:lnB>
                      <a:noFill/>
                    </a:lnB>
                    <a:noFill/>
                  </a:tcPr>
                </a:tc>
                <a:extLst>
                  <a:ext uri="{0D108BD9-81ED-4DB2-BD59-A6C34878D82A}">
                    <a16:rowId xmlns:a16="http://schemas.microsoft.com/office/drawing/2014/main" val="2114280409"/>
                  </a:ext>
                </a:extLst>
              </a:tr>
              <a:tr h="520548">
                <a:tc>
                  <a:txBody>
                    <a:bodyPr/>
                    <a:lstStyle/>
                    <a:p>
                      <a:r>
                        <a:rPr lang="en-US" sz="1800">
                          <a:solidFill>
                            <a:srgbClr val="00B050"/>
                          </a:solidFill>
                        </a:rPr>
                        <a:t>College-Glen</a:t>
                      </a:r>
                    </a:p>
                  </a:txBody>
                  <a:tcPr marL="90653" marR="90653" marT="45326" marB="45326" anchor="ctr">
                    <a:lnL>
                      <a:noFill/>
                    </a:lnL>
                    <a:lnR>
                      <a:noFill/>
                    </a:lnR>
                    <a:lnT>
                      <a:noFill/>
                    </a:lnT>
                    <a:lnB>
                      <a:noFill/>
                    </a:lnB>
                    <a:noFill/>
                  </a:tcPr>
                </a:tc>
                <a:tc>
                  <a:txBody>
                    <a:bodyPr/>
                    <a:lstStyle/>
                    <a:p>
                      <a:r>
                        <a:rPr lang="en-US" sz="1800" dirty="0">
                          <a:solidFill>
                            <a:srgbClr val="00B050"/>
                          </a:solidFill>
                        </a:rPr>
                        <a:t>$1,761</a:t>
                      </a:r>
                    </a:p>
                  </a:txBody>
                  <a:tcPr marL="90653" marR="90653" marT="45326" marB="45326" anchor="ctr">
                    <a:lnL>
                      <a:noFill/>
                    </a:lnL>
                    <a:lnR>
                      <a:noFill/>
                    </a:lnR>
                    <a:lnT>
                      <a:noFill/>
                    </a:lnT>
                    <a:lnB>
                      <a:noFill/>
                    </a:lnB>
                    <a:noFill/>
                  </a:tcPr>
                </a:tc>
                <a:tc>
                  <a:txBody>
                    <a:bodyPr/>
                    <a:lstStyle/>
                    <a:p>
                      <a:r>
                        <a:rPr lang="en-US" sz="1800">
                          <a:solidFill>
                            <a:srgbClr val="00B050"/>
                          </a:solidFill>
                        </a:rPr>
                        <a:t>Suburban, parks, close to downtown</a:t>
                      </a:r>
                    </a:p>
                  </a:txBody>
                  <a:tcPr marL="90653" marR="90653" marT="45326" marB="45326" anchor="ctr">
                    <a:lnL>
                      <a:noFill/>
                    </a:lnL>
                    <a:lnR>
                      <a:noFill/>
                    </a:lnR>
                    <a:lnT>
                      <a:noFill/>
                    </a:lnT>
                    <a:lnB>
                      <a:noFill/>
                    </a:lnB>
                    <a:noFill/>
                  </a:tcPr>
                </a:tc>
                <a:extLst>
                  <a:ext uri="{0D108BD9-81ED-4DB2-BD59-A6C34878D82A}">
                    <a16:rowId xmlns:a16="http://schemas.microsoft.com/office/drawing/2014/main" val="60063443"/>
                  </a:ext>
                </a:extLst>
              </a:tr>
              <a:tr h="520548">
                <a:tc>
                  <a:txBody>
                    <a:bodyPr/>
                    <a:lstStyle/>
                    <a:p>
                      <a:r>
                        <a:rPr lang="en-US" sz="1800" dirty="0">
                          <a:solidFill>
                            <a:srgbClr val="00B050"/>
                          </a:solidFill>
                        </a:rPr>
                        <a:t>South Natomas</a:t>
                      </a:r>
                    </a:p>
                  </a:txBody>
                  <a:tcPr marL="90653" marR="90653" marT="45326" marB="45326" anchor="ctr">
                    <a:lnL>
                      <a:noFill/>
                    </a:lnL>
                    <a:lnR>
                      <a:noFill/>
                    </a:lnR>
                    <a:lnT>
                      <a:noFill/>
                    </a:lnT>
                    <a:lnB>
                      <a:noFill/>
                    </a:lnB>
                    <a:noFill/>
                  </a:tcPr>
                </a:tc>
                <a:tc>
                  <a:txBody>
                    <a:bodyPr/>
                    <a:lstStyle/>
                    <a:p>
                      <a:r>
                        <a:rPr lang="en-US" sz="1800">
                          <a:solidFill>
                            <a:srgbClr val="00B050"/>
                          </a:solidFill>
                        </a:rPr>
                        <a:t>$1,798</a:t>
                      </a:r>
                    </a:p>
                  </a:txBody>
                  <a:tcPr marL="90653" marR="90653" marT="45326" marB="45326" anchor="ctr">
                    <a:lnL>
                      <a:noFill/>
                    </a:lnL>
                    <a:lnR>
                      <a:noFill/>
                    </a:lnR>
                    <a:lnT>
                      <a:noFill/>
                    </a:lnT>
                    <a:lnB>
                      <a:noFill/>
                    </a:lnB>
                    <a:noFill/>
                  </a:tcPr>
                </a:tc>
                <a:tc>
                  <a:txBody>
                    <a:bodyPr/>
                    <a:lstStyle/>
                    <a:p>
                      <a:r>
                        <a:rPr lang="en-US" sz="1800">
                          <a:solidFill>
                            <a:srgbClr val="00B050"/>
                          </a:solidFill>
                        </a:rPr>
                        <a:t>Urban access, parks, airport nearby</a:t>
                      </a:r>
                    </a:p>
                  </a:txBody>
                  <a:tcPr marL="90653" marR="90653" marT="45326" marB="45326" anchor="ctr">
                    <a:lnL>
                      <a:noFill/>
                    </a:lnL>
                    <a:lnR>
                      <a:noFill/>
                    </a:lnR>
                    <a:lnT>
                      <a:noFill/>
                    </a:lnT>
                    <a:lnB>
                      <a:noFill/>
                    </a:lnB>
                    <a:noFill/>
                  </a:tcPr>
                </a:tc>
                <a:extLst>
                  <a:ext uri="{0D108BD9-81ED-4DB2-BD59-A6C34878D82A}">
                    <a16:rowId xmlns:a16="http://schemas.microsoft.com/office/drawing/2014/main" val="2231002580"/>
                  </a:ext>
                </a:extLst>
              </a:tr>
              <a:tr h="297181">
                <a:tc>
                  <a:txBody>
                    <a:bodyPr/>
                    <a:lstStyle/>
                    <a:p>
                      <a:r>
                        <a:rPr lang="en-US" sz="1800">
                          <a:solidFill>
                            <a:srgbClr val="00B050"/>
                          </a:solidFill>
                        </a:rPr>
                        <a:t>Parkway Estates</a:t>
                      </a:r>
                    </a:p>
                  </a:txBody>
                  <a:tcPr marL="90653" marR="90653" marT="45326" marB="45326" anchor="ctr">
                    <a:lnL>
                      <a:noFill/>
                    </a:lnL>
                    <a:lnR>
                      <a:noFill/>
                    </a:lnR>
                    <a:lnT>
                      <a:noFill/>
                    </a:lnT>
                    <a:lnB>
                      <a:noFill/>
                    </a:lnB>
                    <a:noFill/>
                  </a:tcPr>
                </a:tc>
                <a:tc>
                  <a:txBody>
                    <a:bodyPr/>
                    <a:lstStyle/>
                    <a:p>
                      <a:r>
                        <a:rPr lang="en-US" sz="1800">
                          <a:solidFill>
                            <a:srgbClr val="00B050"/>
                          </a:solidFill>
                        </a:rPr>
                        <a:t>$1,641</a:t>
                      </a:r>
                    </a:p>
                  </a:txBody>
                  <a:tcPr marL="90653" marR="90653" marT="45326" marB="45326" anchor="ctr">
                    <a:lnL>
                      <a:noFill/>
                    </a:lnL>
                    <a:lnR>
                      <a:noFill/>
                    </a:lnR>
                    <a:lnT>
                      <a:noFill/>
                    </a:lnT>
                    <a:lnB>
                      <a:noFill/>
                    </a:lnB>
                    <a:noFill/>
                  </a:tcPr>
                </a:tc>
                <a:tc>
                  <a:txBody>
                    <a:bodyPr/>
                    <a:lstStyle/>
                    <a:p>
                      <a:r>
                        <a:rPr lang="en-US" sz="1800">
                          <a:solidFill>
                            <a:srgbClr val="00B050"/>
                          </a:solidFill>
                        </a:rPr>
                        <a:t>Lowest rent, family-friendly</a:t>
                      </a:r>
                    </a:p>
                  </a:txBody>
                  <a:tcPr marL="90653" marR="90653" marT="45326" marB="45326" anchor="ctr">
                    <a:lnL>
                      <a:noFill/>
                    </a:lnL>
                    <a:lnR>
                      <a:noFill/>
                    </a:lnR>
                    <a:lnT>
                      <a:noFill/>
                    </a:lnT>
                    <a:lnB>
                      <a:noFill/>
                    </a:lnB>
                    <a:noFill/>
                  </a:tcPr>
                </a:tc>
                <a:extLst>
                  <a:ext uri="{0D108BD9-81ED-4DB2-BD59-A6C34878D82A}">
                    <a16:rowId xmlns:a16="http://schemas.microsoft.com/office/drawing/2014/main" val="4114621229"/>
                  </a:ext>
                </a:extLst>
              </a:tr>
              <a:tr h="520548">
                <a:tc>
                  <a:txBody>
                    <a:bodyPr/>
                    <a:lstStyle/>
                    <a:p>
                      <a:r>
                        <a:rPr lang="en-US" sz="1800">
                          <a:solidFill>
                            <a:srgbClr val="00B050"/>
                          </a:solidFill>
                        </a:rPr>
                        <a:t>South Land Park</a:t>
                      </a:r>
                    </a:p>
                  </a:txBody>
                  <a:tcPr marL="90653" marR="90653" marT="45326" marB="45326" anchor="ctr">
                    <a:lnL>
                      <a:noFill/>
                    </a:lnL>
                    <a:lnR>
                      <a:noFill/>
                    </a:lnR>
                    <a:lnT>
                      <a:noFill/>
                    </a:lnT>
                    <a:lnB>
                      <a:noFill/>
                    </a:lnB>
                    <a:noFill/>
                  </a:tcPr>
                </a:tc>
                <a:tc>
                  <a:txBody>
                    <a:bodyPr/>
                    <a:lstStyle/>
                    <a:p>
                      <a:r>
                        <a:rPr lang="en-US" sz="1800">
                          <a:solidFill>
                            <a:srgbClr val="00B050"/>
                          </a:solidFill>
                        </a:rPr>
                        <a:t>$1,742</a:t>
                      </a:r>
                    </a:p>
                  </a:txBody>
                  <a:tcPr marL="90653" marR="90653" marT="45326" marB="45326" anchor="ctr">
                    <a:lnL>
                      <a:noFill/>
                    </a:lnL>
                    <a:lnR>
                      <a:noFill/>
                    </a:lnR>
                    <a:lnT>
                      <a:noFill/>
                    </a:lnT>
                    <a:lnB>
                      <a:noFill/>
                    </a:lnB>
                    <a:noFill/>
                  </a:tcPr>
                </a:tc>
                <a:tc>
                  <a:txBody>
                    <a:bodyPr/>
                    <a:lstStyle/>
                    <a:p>
                      <a:r>
                        <a:rPr lang="en-US" sz="1800">
                          <a:solidFill>
                            <a:srgbClr val="00B050"/>
                          </a:solidFill>
                        </a:rPr>
                        <a:t>Classic homes, parks, walkable</a:t>
                      </a:r>
                    </a:p>
                  </a:txBody>
                  <a:tcPr marL="90653" marR="90653" marT="45326" marB="45326" anchor="ctr">
                    <a:lnL>
                      <a:noFill/>
                    </a:lnL>
                    <a:lnR>
                      <a:noFill/>
                    </a:lnR>
                    <a:lnT>
                      <a:noFill/>
                    </a:lnT>
                    <a:lnB>
                      <a:noFill/>
                    </a:lnB>
                    <a:noFill/>
                  </a:tcPr>
                </a:tc>
                <a:extLst>
                  <a:ext uri="{0D108BD9-81ED-4DB2-BD59-A6C34878D82A}">
                    <a16:rowId xmlns:a16="http://schemas.microsoft.com/office/drawing/2014/main" val="2032063839"/>
                  </a:ext>
                </a:extLst>
              </a:tr>
              <a:tr h="520548">
                <a:tc>
                  <a:txBody>
                    <a:bodyPr/>
                    <a:lstStyle/>
                    <a:p>
                      <a:r>
                        <a:rPr lang="en-US" sz="1800">
                          <a:solidFill>
                            <a:srgbClr val="00B050"/>
                          </a:solidFill>
                        </a:rPr>
                        <a:t>Rosemont</a:t>
                      </a:r>
                    </a:p>
                  </a:txBody>
                  <a:tcPr marL="90653" marR="90653" marT="45326" marB="45326" anchor="ctr">
                    <a:lnL>
                      <a:noFill/>
                    </a:lnL>
                    <a:lnR>
                      <a:noFill/>
                    </a:lnR>
                    <a:lnT>
                      <a:noFill/>
                    </a:lnT>
                    <a:lnB>
                      <a:noFill/>
                    </a:lnB>
                    <a:noFill/>
                  </a:tcPr>
                </a:tc>
                <a:tc>
                  <a:txBody>
                    <a:bodyPr/>
                    <a:lstStyle/>
                    <a:p>
                      <a:r>
                        <a:rPr lang="en-US" sz="1800">
                          <a:solidFill>
                            <a:srgbClr val="00B050"/>
                          </a:solidFill>
                        </a:rPr>
                        <a:t>$1,774</a:t>
                      </a:r>
                    </a:p>
                  </a:txBody>
                  <a:tcPr marL="90653" marR="90653" marT="45326" marB="45326" anchor="ctr">
                    <a:lnL>
                      <a:noFill/>
                    </a:lnL>
                    <a:lnR>
                      <a:noFill/>
                    </a:lnR>
                    <a:lnT>
                      <a:noFill/>
                    </a:lnT>
                    <a:lnB>
                      <a:noFill/>
                    </a:lnB>
                    <a:noFill/>
                  </a:tcPr>
                </a:tc>
                <a:tc>
                  <a:txBody>
                    <a:bodyPr/>
                    <a:lstStyle/>
                    <a:p>
                      <a:r>
                        <a:rPr lang="en-US" sz="1800">
                          <a:solidFill>
                            <a:srgbClr val="00B050"/>
                          </a:solidFill>
                        </a:rPr>
                        <a:t>Suburban, green space, transit access</a:t>
                      </a:r>
                    </a:p>
                  </a:txBody>
                  <a:tcPr marL="90653" marR="90653" marT="45326" marB="45326" anchor="ctr">
                    <a:lnL>
                      <a:noFill/>
                    </a:lnL>
                    <a:lnR>
                      <a:noFill/>
                    </a:lnR>
                    <a:lnT>
                      <a:noFill/>
                    </a:lnT>
                    <a:lnB>
                      <a:noFill/>
                    </a:lnB>
                    <a:noFill/>
                  </a:tcPr>
                </a:tc>
                <a:extLst>
                  <a:ext uri="{0D108BD9-81ED-4DB2-BD59-A6C34878D82A}">
                    <a16:rowId xmlns:a16="http://schemas.microsoft.com/office/drawing/2014/main" val="79738157"/>
                  </a:ext>
                </a:extLst>
              </a:tr>
              <a:tr h="520548">
                <a:tc>
                  <a:txBody>
                    <a:bodyPr/>
                    <a:lstStyle/>
                    <a:p>
                      <a:r>
                        <a:rPr lang="en-US" sz="1800">
                          <a:solidFill>
                            <a:srgbClr val="00B050"/>
                          </a:solidFill>
                        </a:rPr>
                        <a:t>Natomas Park</a:t>
                      </a:r>
                    </a:p>
                  </a:txBody>
                  <a:tcPr marL="90653" marR="90653" marT="45326" marB="45326" anchor="ctr">
                    <a:lnL>
                      <a:noFill/>
                    </a:lnL>
                    <a:lnR>
                      <a:noFill/>
                    </a:lnR>
                    <a:lnT>
                      <a:noFill/>
                    </a:lnT>
                    <a:lnB>
                      <a:noFill/>
                    </a:lnB>
                    <a:noFill/>
                  </a:tcPr>
                </a:tc>
                <a:tc>
                  <a:txBody>
                    <a:bodyPr/>
                    <a:lstStyle/>
                    <a:p>
                      <a:r>
                        <a:rPr lang="en-US" sz="1800">
                          <a:solidFill>
                            <a:srgbClr val="00B050"/>
                          </a:solidFill>
                        </a:rPr>
                        <a:t>$1,989</a:t>
                      </a:r>
                    </a:p>
                  </a:txBody>
                  <a:tcPr marL="90653" marR="90653" marT="45326" marB="45326" anchor="ctr">
                    <a:lnL>
                      <a:noFill/>
                    </a:lnL>
                    <a:lnR>
                      <a:noFill/>
                    </a:lnR>
                    <a:lnT>
                      <a:noFill/>
                    </a:lnT>
                    <a:lnB>
                      <a:noFill/>
                    </a:lnB>
                    <a:noFill/>
                  </a:tcPr>
                </a:tc>
                <a:tc>
                  <a:txBody>
                    <a:bodyPr/>
                    <a:lstStyle/>
                    <a:p>
                      <a:r>
                        <a:rPr lang="en-US" sz="1800">
                          <a:solidFill>
                            <a:srgbClr val="00B050"/>
                          </a:solidFill>
                        </a:rPr>
                        <a:t>Safe, walkable, community amenities</a:t>
                      </a:r>
                    </a:p>
                  </a:txBody>
                  <a:tcPr marL="90653" marR="90653" marT="45326" marB="45326" anchor="ctr">
                    <a:lnL>
                      <a:noFill/>
                    </a:lnL>
                    <a:lnR>
                      <a:noFill/>
                    </a:lnR>
                    <a:lnT>
                      <a:noFill/>
                    </a:lnT>
                    <a:lnB>
                      <a:noFill/>
                    </a:lnB>
                    <a:noFill/>
                  </a:tcPr>
                </a:tc>
                <a:extLst>
                  <a:ext uri="{0D108BD9-81ED-4DB2-BD59-A6C34878D82A}">
                    <a16:rowId xmlns:a16="http://schemas.microsoft.com/office/drawing/2014/main" val="3218924645"/>
                  </a:ext>
                </a:extLst>
              </a:tr>
              <a:tr h="520548">
                <a:tc>
                  <a:txBody>
                    <a:bodyPr/>
                    <a:lstStyle/>
                    <a:p>
                      <a:r>
                        <a:rPr lang="en-US" sz="1800">
                          <a:solidFill>
                            <a:srgbClr val="00B050"/>
                          </a:solidFill>
                        </a:rPr>
                        <a:t>River Park</a:t>
                      </a:r>
                    </a:p>
                  </a:txBody>
                  <a:tcPr marL="90653" marR="90653" marT="45326" marB="45326" anchor="ctr">
                    <a:lnL>
                      <a:noFill/>
                    </a:lnL>
                    <a:lnR>
                      <a:noFill/>
                    </a:lnR>
                    <a:lnT>
                      <a:noFill/>
                    </a:lnT>
                    <a:lnB>
                      <a:noFill/>
                    </a:lnB>
                    <a:noFill/>
                  </a:tcPr>
                </a:tc>
                <a:tc>
                  <a:txBody>
                    <a:bodyPr/>
                    <a:lstStyle/>
                    <a:p>
                      <a:r>
                        <a:rPr lang="en-US" sz="1800">
                          <a:solidFill>
                            <a:srgbClr val="00B050"/>
                          </a:solidFill>
                        </a:rPr>
                        <a:t>$1,514</a:t>
                      </a:r>
                    </a:p>
                  </a:txBody>
                  <a:tcPr marL="90653" marR="90653" marT="45326" marB="45326" anchor="ctr">
                    <a:lnL>
                      <a:noFill/>
                    </a:lnL>
                    <a:lnR>
                      <a:noFill/>
                    </a:lnR>
                    <a:lnT>
                      <a:noFill/>
                    </a:lnT>
                    <a:lnB>
                      <a:noFill/>
                    </a:lnB>
                    <a:noFill/>
                  </a:tcPr>
                </a:tc>
                <a:tc>
                  <a:txBody>
                    <a:bodyPr/>
                    <a:lstStyle/>
                    <a:p>
                      <a:r>
                        <a:rPr lang="en-US" sz="1800">
                          <a:solidFill>
                            <a:srgbClr val="00B050"/>
                          </a:solidFill>
                        </a:rPr>
                        <a:t>Very safe, schools, river access</a:t>
                      </a:r>
                    </a:p>
                  </a:txBody>
                  <a:tcPr marL="90653" marR="90653" marT="45326" marB="45326" anchor="ctr">
                    <a:lnL>
                      <a:noFill/>
                    </a:lnL>
                    <a:lnR>
                      <a:noFill/>
                    </a:lnR>
                    <a:lnT>
                      <a:noFill/>
                    </a:lnT>
                    <a:lnB>
                      <a:noFill/>
                    </a:lnB>
                    <a:noFill/>
                  </a:tcPr>
                </a:tc>
                <a:extLst>
                  <a:ext uri="{0D108BD9-81ED-4DB2-BD59-A6C34878D82A}">
                    <a16:rowId xmlns:a16="http://schemas.microsoft.com/office/drawing/2014/main" val="1091756396"/>
                  </a:ext>
                </a:extLst>
              </a:tr>
              <a:tr h="520548">
                <a:tc>
                  <a:txBody>
                    <a:bodyPr/>
                    <a:lstStyle/>
                    <a:p>
                      <a:r>
                        <a:rPr lang="en-US" sz="1800">
                          <a:solidFill>
                            <a:srgbClr val="00B050"/>
                          </a:solidFill>
                        </a:rPr>
                        <a:t>Tahoe Park</a:t>
                      </a:r>
                    </a:p>
                  </a:txBody>
                  <a:tcPr marL="90653" marR="90653" marT="45326" marB="45326" anchor="ctr">
                    <a:lnL>
                      <a:noFill/>
                    </a:lnL>
                    <a:lnR>
                      <a:noFill/>
                    </a:lnR>
                    <a:lnT>
                      <a:noFill/>
                    </a:lnT>
                    <a:lnB>
                      <a:noFill/>
                    </a:lnB>
                    <a:noFill/>
                  </a:tcPr>
                </a:tc>
                <a:tc>
                  <a:txBody>
                    <a:bodyPr/>
                    <a:lstStyle/>
                    <a:p>
                      <a:r>
                        <a:rPr lang="en-US" sz="1800">
                          <a:solidFill>
                            <a:srgbClr val="00B050"/>
                          </a:solidFill>
                        </a:rPr>
                        <a:t>$1,552</a:t>
                      </a:r>
                    </a:p>
                  </a:txBody>
                  <a:tcPr marL="90653" marR="90653" marT="45326" marB="45326" anchor="ctr">
                    <a:lnL>
                      <a:noFill/>
                    </a:lnL>
                    <a:lnR>
                      <a:noFill/>
                    </a:lnR>
                    <a:lnT>
                      <a:noFill/>
                    </a:lnT>
                    <a:lnB>
                      <a:noFill/>
                    </a:lnB>
                    <a:noFill/>
                  </a:tcPr>
                </a:tc>
                <a:tc>
                  <a:txBody>
                    <a:bodyPr/>
                    <a:lstStyle/>
                    <a:p>
                      <a:r>
                        <a:rPr lang="en-US" sz="1800" dirty="0">
                          <a:solidFill>
                            <a:srgbClr val="00B050"/>
                          </a:solidFill>
                        </a:rPr>
                        <a:t>Safe, schools, near UC Davis Med Center</a:t>
                      </a:r>
                    </a:p>
                  </a:txBody>
                  <a:tcPr marL="90653" marR="90653" marT="45326" marB="45326" anchor="ctr">
                    <a:lnL>
                      <a:noFill/>
                    </a:lnL>
                    <a:lnR>
                      <a:noFill/>
                    </a:lnR>
                    <a:lnT>
                      <a:noFill/>
                    </a:lnT>
                    <a:lnB>
                      <a:noFill/>
                    </a:lnB>
                    <a:noFill/>
                  </a:tcPr>
                </a:tc>
                <a:extLst>
                  <a:ext uri="{0D108BD9-81ED-4DB2-BD59-A6C34878D82A}">
                    <a16:rowId xmlns:a16="http://schemas.microsoft.com/office/drawing/2014/main" val="452679415"/>
                  </a:ext>
                </a:extLst>
              </a:tr>
            </a:tbl>
          </a:graphicData>
        </a:graphic>
      </p:graphicFrame>
      <p:sp>
        <p:nvSpPr>
          <p:cNvPr id="8" name="Footer Placeholder 1">
            <a:extLst>
              <a:ext uri="{FF2B5EF4-FFF2-40B4-BE49-F238E27FC236}">
                <a16:creationId xmlns:a16="http://schemas.microsoft.com/office/drawing/2014/main" id="{0B617AA4-FDFA-547E-D487-DACCD6B922D4}"/>
              </a:ext>
            </a:extLst>
          </p:cNvPr>
          <p:cNvSpPr>
            <a:spLocks noGrp="1"/>
          </p:cNvSpPr>
          <p:nvPr>
            <p:ph type="ftr" sz="quarter" idx="11"/>
          </p:nvPr>
        </p:nvSpPr>
        <p:spPr>
          <a:xfrm>
            <a:off x="2929466" y="6492875"/>
            <a:ext cx="7603067" cy="365125"/>
          </a:xfrm>
        </p:spPr>
        <p:txBody>
          <a:bodyPr/>
          <a:lstStyle/>
          <a:p>
            <a:r>
              <a:rPr lang="en-US" b="1" dirty="0">
                <a:solidFill>
                  <a:srgbClr val="00B050"/>
                </a:solidFill>
              </a:rPr>
              <a:t>M&amp;M Properties | 1545 River Park Drive Suite #100 | Sacramento CA 95815 | 916.500.8188 | DRE #01100901 </a:t>
            </a:r>
          </a:p>
        </p:txBody>
      </p:sp>
    </p:spTree>
    <p:extLst>
      <p:ext uri="{BB962C8B-B14F-4D97-AF65-F5344CB8AC3E}">
        <p14:creationId xmlns:p14="http://schemas.microsoft.com/office/powerpoint/2010/main" val="1968136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E885CFD-E715-FC2F-A3D7-601FE6957078}"/>
              </a:ext>
            </a:extLst>
          </p:cNvPr>
          <p:cNvSpPr>
            <a:spLocks noGrp="1"/>
          </p:cNvSpPr>
          <p:nvPr>
            <p:ph type="ftr" sz="quarter" idx="11"/>
          </p:nvPr>
        </p:nvSpPr>
        <p:spPr>
          <a:xfrm>
            <a:off x="2658534" y="6373284"/>
            <a:ext cx="7848600" cy="365125"/>
          </a:xfrm>
        </p:spPr>
        <p:txBody>
          <a:bodyPr/>
          <a:lstStyle/>
          <a:p>
            <a:r>
              <a:rPr lang="en-US" dirty="0">
                <a:solidFill>
                  <a:srgbClr val="00B050"/>
                </a:solidFill>
              </a:rPr>
              <a:t>M&amp;M Properties | 1545 River Park Drive Suite #100 | Sacramento CA 95815 | 916.500.8188 | DRE #01100901 </a:t>
            </a:r>
          </a:p>
        </p:txBody>
      </p:sp>
      <p:pic>
        <p:nvPicPr>
          <p:cNvPr id="4" name="Picture 3">
            <a:extLst>
              <a:ext uri="{FF2B5EF4-FFF2-40B4-BE49-F238E27FC236}">
                <a16:creationId xmlns:a16="http://schemas.microsoft.com/office/drawing/2014/main" id="{60718F51-B7DB-2BE8-D09E-4963864234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067" y="274396"/>
            <a:ext cx="2307937" cy="2307937"/>
          </a:xfrm>
          <a:prstGeom prst="rect">
            <a:avLst/>
          </a:prstGeom>
        </p:spPr>
      </p:pic>
      <p:sp>
        <p:nvSpPr>
          <p:cNvPr id="6" name="TextBox 5">
            <a:extLst>
              <a:ext uri="{FF2B5EF4-FFF2-40B4-BE49-F238E27FC236}">
                <a16:creationId xmlns:a16="http://schemas.microsoft.com/office/drawing/2014/main" id="{FFC65DC7-AEB1-4177-EFB4-31DF5EE763F6}"/>
              </a:ext>
            </a:extLst>
          </p:cNvPr>
          <p:cNvSpPr txBox="1"/>
          <p:nvPr/>
        </p:nvSpPr>
        <p:spPr>
          <a:xfrm>
            <a:off x="3141133" y="1803400"/>
            <a:ext cx="8195733" cy="4062651"/>
          </a:xfrm>
          <a:prstGeom prst="rect">
            <a:avLst/>
          </a:prstGeom>
          <a:noFill/>
        </p:spPr>
        <p:txBody>
          <a:bodyPr wrap="square">
            <a:spAutoFit/>
          </a:bodyPr>
          <a:lstStyle/>
          <a:p>
            <a:pPr algn="ctr"/>
            <a:r>
              <a:rPr lang="en-US" b="1" dirty="0">
                <a:solidFill>
                  <a:srgbClr val="00B050"/>
                </a:solidFill>
              </a:rPr>
              <a:t>Additional Mentions</a:t>
            </a:r>
          </a:p>
          <a:p>
            <a:r>
              <a:rPr lang="en-US" dirty="0">
                <a:solidFill>
                  <a:srgbClr val="00B050"/>
                </a:solidFill>
              </a:rPr>
              <a:t>Carmichael (just outside city limits) is also noted as a relatively affordable and nice area, though slightly farther from central Sacramento.</a:t>
            </a:r>
          </a:p>
          <a:p>
            <a:endParaRPr lang="en-US" dirty="0">
              <a:solidFill>
                <a:srgbClr val="00B050"/>
              </a:solidFill>
            </a:endParaRPr>
          </a:p>
          <a:p>
            <a:r>
              <a:rPr lang="en-US" dirty="0">
                <a:solidFill>
                  <a:srgbClr val="00B050"/>
                </a:solidFill>
              </a:rPr>
              <a:t>Oak Park is emerging as a trendy, affordable option with improving safety and proximity to downtown, though it may not yet match the safety profile of the neighborhoods above.</a:t>
            </a:r>
          </a:p>
          <a:p>
            <a:endParaRPr lang="en-US" dirty="0">
              <a:solidFill>
                <a:srgbClr val="00B050"/>
              </a:solidFill>
            </a:endParaRPr>
          </a:p>
          <a:p>
            <a:pPr algn="ctr"/>
            <a:r>
              <a:rPr lang="en-US" sz="2400" b="1" dirty="0">
                <a:solidFill>
                  <a:srgbClr val="00B050"/>
                </a:solidFill>
              </a:rPr>
              <a:t>Conclusion</a:t>
            </a:r>
          </a:p>
          <a:p>
            <a:r>
              <a:rPr lang="en-US" dirty="0">
                <a:solidFill>
                  <a:srgbClr val="00B050"/>
                </a:solidFill>
              </a:rPr>
              <a:t>For renters seeking the best value in Sacramento, neighborhoods like College-Glen, Parkway Estates, River Park, Tahoe Park, and South Natomas consistently offer a compelling mix of affordability, amenities, and quality of life. These areas provide access to parks, schools, and transit while maintaining reasonable rents, making them standout choices for budget-conscious renters in 2025</a:t>
            </a:r>
          </a:p>
        </p:txBody>
      </p:sp>
      <p:sp>
        <p:nvSpPr>
          <p:cNvPr id="7" name="Rectangle 1">
            <a:extLst>
              <a:ext uri="{FF2B5EF4-FFF2-40B4-BE49-F238E27FC236}">
                <a16:creationId xmlns:a16="http://schemas.microsoft.com/office/drawing/2014/main" id="{68D2CE1C-BC92-92E3-0482-D8C0425C0C0A}"/>
              </a:ext>
            </a:extLst>
          </p:cNvPr>
          <p:cNvSpPr>
            <a:spLocks noChangeArrowheads="1"/>
          </p:cNvSpPr>
          <p:nvPr/>
        </p:nvSpPr>
        <p:spPr bwMode="auto">
          <a:xfrm>
            <a:off x="3526925" y="542568"/>
            <a:ext cx="766004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fkGrotesk"/>
            </a:endParaRPr>
          </a:p>
          <a:p>
            <a:pPr algn="ctr" eaLnBrk="0" fontAlgn="base" hangingPunct="0">
              <a:spcBef>
                <a:spcPct val="0"/>
              </a:spcBef>
              <a:spcAft>
                <a:spcPct val="0"/>
              </a:spcAft>
            </a:pPr>
            <a:r>
              <a:rPr lang="en-US" sz="2800" b="1" i="0" dirty="0">
                <a:solidFill>
                  <a:srgbClr val="00B050"/>
                </a:solidFill>
                <a:effectLst/>
                <a:latin typeface="+mj-lt"/>
              </a:rPr>
              <a:t>Best Value Neighborhoods for Renters in Sacramento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0532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895</Words>
  <Application>Microsoft Office PowerPoint</Application>
  <PresentationFormat>Widescreen</PresentationFormat>
  <Paragraphs>104</Paragraphs>
  <Slides>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fkGrotesk</vt:lpstr>
      <vt:lpstr>fkGroteskNeue</vt:lpstr>
      <vt:lpstr>Office Theme</vt:lpstr>
      <vt:lpstr>1_Office Theme</vt:lpstr>
      <vt:lpstr>M&amp;M Properties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Darren Babby</dc:creator>
  <cp:lastModifiedBy>Darren Babby</cp:lastModifiedBy>
  <cp:revision>1</cp:revision>
  <dcterms:created xsi:type="dcterms:W3CDTF">2025-05-27T19:11:07Z</dcterms:created>
  <dcterms:modified xsi:type="dcterms:W3CDTF">2025-05-27T19:51:42Z</dcterms:modified>
</cp:coreProperties>
</file>