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4A46-FDBF-2B96-DE6A-EF6F477491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627D7E-23F3-B817-8BB4-163B1BC919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E24F1-BC9A-61E4-D412-43A5A73AA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7BA6F-2000-FC45-7772-0D3AB9EB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998A5-6F7B-65D8-4A48-941A79AC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2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204A4-7138-8019-A23D-7EE189A8D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D59387-7DFD-93B0-741B-8676ECFB4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B903D-F5F2-7B0B-1F0D-D61FA473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6910D-97DE-6419-D5A4-2CA28946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F9114-6979-C870-F651-9E22D336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3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E88512-D351-67B2-1ADA-1DED3A5585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DDBE8F-FD1A-8BCD-1119-B16597C45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E9BA3-FA91-0845-7BF0-0F7722B95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63719-CDC7-F59B-4013-152169BEC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B3B0E-3A65-1B5A-E6CE-2B15AFAB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0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5F4EC-92F1-F9E5-74BA-9975554FE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A2C88-0A5A-515B-116D-61DFC2B46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125D3-4DD8-0765-F9D5-F0031D50D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325F5-94D1-2CD4-AC69-CA05F259E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9B631-6686-0F37-0433-1E47D1855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394CC-9001-7699-9F55-B7328524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02D1-B764-50CB-E6FD-C66F8C651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20470-7248-DF28-46CE-5B8D0A502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04A44-8797-DE27-3415-B96CB313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B4BBD-0255-C1E3-9F00-1B4FCFB0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1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D8D7-6445-B6E5-D466-5A52C8CF4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762EC-056A-6E80-30F5-041B48B1C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200A1-7F16-D949-C81D-D8F0767DE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15345-6F30-1778-38DD-804F27C12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76C42-4B35-9CCD-FFC9-DDCF2D118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C24DE-8B2F-8547-B7DE-D096156A5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7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FB531-B67A-D0FA-1CB8-BAF15CDD5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37A19-2EE6-5191-836C-86CC56CE2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25C7E5-9025-1F46-55DB-C52E1EC2A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5291F6-1275-4CF6-85E8-E29288342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3AD2B9-C9A9-D81F-6103-373EFEFB3E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7431C-A755-5EFD-0DB4-478C0389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E2AE93-7138-3C4A-CB2A-9D812792C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0366CF-B8B6-F80F-0CB9-D82D18486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100E6-BFC7-4813-FDBD-A79472106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75ABC3-7E64-6CF2-892B-82A6C3D2E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6978FE-F48E-827E-6A83-CE3F58540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B57EA2-5159-1472-1661-2FDA47CBA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0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151431-D9FD-DF92-CF86-446AFD5CC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36CEB7-DCE6-E09F-2EAA-5021D918B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0E13C-09A5-9A57-CC12-5E6559B68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7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B2FE-0231-D5BF-CCC1-F722161B7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19C2A-5970-7B34-B362-A3B564E45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97515-D7F5-F252-3692-6C359F7AF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92EF3-E42C-2CE2-23CE-CD326B39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C96D2-6141-C3C8-4A0D-2011045E7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3F5C0-20A8-AFF1-4F37-557D313D0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6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E2E1-96D4-7303-D9B5-591E9B873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2DED91-904F-346E-687A-A49CB5D195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3122C3-72C6-E7B1-1FC3-227DCB91E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C4EC6-171F-3EDF-3B37-FD27998E9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A0AA84-4AC4-4A7E-9336-B63B4954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E9EE8-2178-39AC-3906-8A672E422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8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D0A79-C4A4-2498-9316-11DACE3B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885BB-2617-E1DE-82EC-5170AE6BD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83E59-C370-AFC6-64AC-EA84C011D6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D0A2-71E5-4FE2-B2EC-D1DE7CB5346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14CA8-04B9-FEF4-E4BF-0301CF100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C630C-EC10-9DE5-9A88-B5189D73B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DEFC3-6989-42D7-9868-42E31EE9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6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09BB085-18A0-C673-2273-13CF8DA5A8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67" y="550334"/>
            <a:ext cx="2065866" cy="20658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9CF24EC-5D97-0F6F-27BE-C0773F9B4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399" y="1871133"/>
            <a:ext cx="8111067" cy="1096963"/>
          </a:xfrm>
        </p:spPr>
        <p:txBody>
          <a:bodyPr>
            <a:noAutofit/>
          </a:bodyPr>
          <a:lstStyle/>
          <a:p>
            <a:r>
              <a:rPr lang="en-US" b="1" dirty="0"/>
              <a:t>M&amp;M Properties</a:t>
            </a:r>
            <a:br>
              <a:rPr lang="en-US" b="1" dirty="0"/>
            </a:br>
            <a:r>
              <a:rPr lang="en-US" b="1" dirty="0"/>
              <a:t>May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23E6FE-5D70-9BE0-C827-1713323E3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6935" y="3991503"/>
            <a:ext cx="6832600" cy="1672695"/>
          </a:xfrm>
        </p:spPr>
        <p:txBody>
          <a:bodyPr>
            <a:normAutofit fontScale="62500" lnSpcReduction="20000"/>
          </a:bodyPr>
          <a:lstStyle/>
          <a:p>
            <a:r>
              <a:rPr kumimoji="0" lang="en-US" altLang="en-US" sz="86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+mj-lt"/>
              </a:rPr>
              <a:t>Rental Property Market Analysis Sacramento, CA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D9CDC8-A8CE-BEED-099E-97B9A3F49B73}"/>
              </a:ext>
            </a:extLst>
          </p:cNvPr>
          <p:cNvSpPr txBox="1"/>
          <p:nvPr/>
        </p:nvSpPr>
        <p:spPr>
          <a:xfrm>
            <a:off x="982133" y="6239933"/>
            <a:ext cx="1032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M&amp;M Properties | 1545 River Park Drive, Suite #100 | Sacramento CA | 916.500.8188 | DRE #01100901</a:t>
            </a:r>
          </a:p>
        </p:txBody>
      </p:sp>
    </p:spTree>
    <p:extLst>
      <p:ext uri="{BB962C8B-B14F-4D97-AF65-F5344CB8AC3E}">
        <p14:creationId xmlns:p14="http://schemas.microsoft.com/office/powerpoint/2010/main" val="102892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CF9B99-7F04-052D-7780-C3CEE1C9004D}"/>
              </a:ext>
            </a:extLst>
          </p:cNvPr>
          <p:cNvSpPr txBox="1"/>
          <p:nvPr/>
        </p:nvSpPr>
        <p:spPr>
          <a:xfrm>
            <a:off x="1168400" y="694266"/>
            <a:ext cx="9254067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Sacramento Rental Market Analysis (May 2025)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The Sacramento rental market is currently experiencing a period of moderate growth and stability, influenced by a variety of factors including population growth, job market strength, and housing supply.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Current Market Conditions: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Average Rent: The average rent for all property types in Sacramento is around $1,650 per month, with a price range from $550 to $11,500.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Year-over-Year Rent Change: Rent prices have decreased by approximately $245 compared to the same period last year.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Month-over-Month Rent Change: Rent prices have decreased slightly by $17 compared to the previous month.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Vacancy Rates: Vacancy rates remain relatively low, indicating a consistent demand for rental units.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Inventory: There are approximately 2,000 rental units currently available in the Sacramento market.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4520ED-F41F-3A10-036D-A75BC2DB53AA}"/>
              </a:ext>
            </a:extLst>
          </p:cNvPr>
          <p:cNvSpPr txBox="1"/>
          <p:nvPr/>
        </p:nvSpPr>
        <p:spPr>
          <a:xfrm>
            <a:off x="982133" y="6239933"/>
            <a:ext cx="1032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M&amp;M Properties | 1545 River Park Drive, Suite #100 | Sacramento CA | 916.500.8188 | DRE #01100901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D15BB6-330A-284A-003B-6CCA17C5F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66" y="160867"/>
            <a:ext cx="13462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751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30E7FE7-9FC5-77F2-B743-11C5B085E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036360"/>
              </p:ext>
            </p:extLst>
          </p:nvPr>
        </p:nvGraphicFramePr>
        <p:xfrm>
          <a:off x="3354917" y="2046339"/>
          <a:ext cx="5213350" cy="3524726"/>
        </p:xfrm>
        <a:graphic>
          <a:graphicData uri="http://schemas.openxmlformats.org/drawingml/2006/table">
            <a:tbl>
              <a:tblPr/>
              <a:tblGrid>
                <a:gridCol w="2606675">
                  <a:extLst>
                    <a:ext uri="{9D8B030D-6E8A-4147-A177-3AD203B41FA5}">
                      <a16:colId xmlns:a16="http://schemas.microsoft.com/office/drawing/2014/main" val="2907342230"/>
                    </a:ext>
                  </a:extLst>
                </a:gridCol>
                <a:gridCol w="2606675">
                  <a:extLst>
                    <a:ext uri="{9D8B030D-6E8A-4147-A177-3AD203B41FA5}">
                      <a16:colId xmlns:a16="http://schemas.microsoft.com/office/drawing/2014/main" val="377086567"/>
                    </a:ext>
                  </a:extLst>
                </a:gridCol>
              </a:tblGrid>
              <a:tr h="788350">
                <a:tc>
                  <a:txBody>
                    <a:bodyPr/>
                    <a:lstStyle/>
                    <a:p>
                      <a:pPr algn="l" fontAlgn="t"/>
                      <a:r>
                        <a:rPr lang="en-US" b="0">
                          <a:effectLst/>
                        </a:rPr>
                        <a:t>Property Type</a:t>
                      </a:r>
                    </a:p>
                  </a:txBody>
                  <a:tcPr marR="1524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Avg Rent (Q1 2025)</a:t>
                      </a:r>
                    </a:p>
                  </a:txBody>
                  <a:tcPr marL="1524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886780"/>
                  </a:ext>
                </a:extLst>
              </a:tr>
              <a:tr h="684094">
                <a:tc>
                  <a:txBody>
                    <a:bodyPr/>
                    <a:lstStyle/>
                    <a:p>
                      <a:pPr fontAlgn="t">
                        <a:lnSpc>
                          <a:spcPts val="1350"/>
                        </a:lnSpc>
                      </a:pPr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</a:rPr>
                        <a:t>1 Bedroom Apartment</a:t>
                      </a:r>
                    </a:p>
                  </a:txBody>
                  <a:tcPr marR="152400" marT="114300" marB="1143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350"/>
                        </a:lnSpc>
                      </a:pPr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</a:rPr>
                        <a:t>$1,770</a:t>
                      </a:r>
                    </a:p>
                  </a:txBody>
                  <a:tcPr marL="152400" marT="114300" marB="1143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89875"/>
                  </a:ext>
                </a:extLst>
              </a:tr>
              <a:tr h="684094">
                <a:tc>
                  <a:txBody>
                    <a:bodyPr/>
                    <a:lstStyle/>
                    <a:p>
                      <a:pPr fontAlgn="t">
                        <a:lnSpc>
                          <a:spcPts val="1350"/>
                        </a:lnSpc>
                      </a:pPr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</a:rPr>
                        <a:t>2 Bedroom Apartment</a:t>
                      </a:r>
                    </a:p>
                  </a:txBody>
                  <a:tcPr marR="152400" marT="114300" marB="1143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350"/>
                        </a:lnSpc>
                      </a:pPr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</a:rPr>
                        <a:t>$2,091</a:t>
                      </a:r>
                    </a:p>
                  </a:txBody>
                  <a:tcPr marL="152400" marT="114300" marB="1143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417870"/>
                  </a:ext>
                </a:extLst>
              </a:tr>
              <a:tr h="684094">
                <a:tc>
                  <a:txBody>
                    <a:bodyPr/>
                    <a:lstStyle/>
                    <a:p>
                      <a:pPr fontAlgn="t">
                        <a:lnSpc>
                          <a:spcPts val="1350"/>
                        </a:lnSpc>
                      </a:pPr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</a:rPr>
                        <a:t>2 Bedroom House</a:t>
                      </a:r>
                    </a:p>
                  </a:txBody>
                  <a:tcPr marR="152400" marT="114300" marB="1143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350"/>
                        </a:lnSpc>
                      </a:pPr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</a:rPr>
                        <a:t>$2,022</a:t>
                      </a:r>
                    </a:p>
                  </a:txBody>
                  <a:tcPr marL="152400" marT="114300" marB="1143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111582"/>
                  </a:ext>
                </a:extLst>
              </a:tr>
              <a:tr h="684094">
                <a:tc>
                  <a:txBody>
                    <a:bodyPr/>
                    <a:lstStyle/>
                    <a:p>
                      <a:pPr fontAlgn="t">
                        <a:lnSpc>
                          <a:spcPts val="1350"/>
                        </a:lnSpc>
                      </a:pPr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</a:rPr>
                        <a:t>3 Bedroom House</a:t>
                      </a:r>
                    </a:p>
                  </a:txBody>
                  <a:tcPr marR="152400" marT="114300" marB="1143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350"/>
                        </a:lnSpc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</a:rPr>
                        <a:t>$2,641</a:t>
                      </a:r>
                    </a:p>
                  </a:txBody>
                  <a:tcPr marL="152400" marT="114300" marB="1143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026923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1A1E371-6BB0-48F8-2AB3-167C2A32E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115" y="952932"/>
            <a:ext cx="9776885" cy="9130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1568" rIns="0" bIns="10156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Average Rent Distribution by Property Type in Sacramento (Q1 2025) 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974D6A-9C88-BBF1-60F3-8E39F2C669CC}"/>
              </a:ext>
            </a:extLst>
          </p:cNvPr>
          <p:cNvSpPr txBox="1"/>
          <p:nvPr/>
        </p:nvSpPr>
        <p:spPr>
          <a:xfrm>
            <a:off x="982133" y="6239933"/>
            <a:ext cx="1032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M&amp;M Properties | 1545 River Park Drive, Suite #100 | Sacramento CA | 916.500.8188 | DRE #01100901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46491D-24DE-56C8-CF18-BA9063D82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66" y="245534"/>
            <a:ext cx="10414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5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3D7E9B-CF93-64C8-06AD-44ECFA803E80}"/>
              </a:ext>
            </a:extLst>
          </p:cNvPr>
          <p:cNvSpPr txBox="1"/>
          <p:nvPr/>
        </p:nvSpPr>
        <p:spPr>
          <a:xfrm>
            <a:off x="1168401" y="1295400"/>
            <a:ext cx="977899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j-lt"/>
              </a:rPr>
              <a:t>Strong Job Market:</a:t>
            </a:r>
          </a:p>
          <a:p>
            <a:r>
              <a:rPr lang="en-US" dirty="0">
                <a:latin typeface="+mj-lt"/>
              </a:rPr>
              <a:t> Sacramento's diverse economy and employment opportunities continue to attract new residents, driving demand for rental housing.</a:t>
            </a:r>
          </a:p>
          <a:p>
            <a:r>
              <a:rPr lang="en-US" dirty="0">
                <a:latin typeface="+mj-lt"/>
              </a:rPr>
              <a:t>Limited Housing Supply: While new construction is underway, it hasn't fully kept pace with demand, leading to continued constraints on the rental supply.</a:t>
            </a:r>
          </a:p>
          <a:p>
            <a:r>
              <a:rPr lang="en-US" dirty="0">
                <a:latin typeface="+mj-lt"/>
              </a:rPr>
              <a:t>Economic Conditions: Inflation, interest rates, and broader economic trends influence both renter affordability and overall market stability.</a:t>
            </a:r>
          </a:p>
          <a:p>
            <a:r>
              <a:rPr lang="en-US" dirty="0">
                <a:latin typeface="+mj-lt"/>
              </a:rPr>
              <a:t> </a:t>
            </a:r>
          </a:p>
          <a:p>
            <a:r>
              <a:rPr lang="en-US" b="1" dirty="0">
                <a:latin typeface="+mj-lt"/>
              </a:rPr>
              <a:t>Rental Market Outlook:</a:t>
            </a:r>
          </a:p>
          <a:p>
            <a:r>
              <a:rPr lang="en-US" dirty="0">
                <a:latin typeface="+mj-lt"/>
              </a:rPr>
              <a:t>Moderate Rent Growth: Experts predict continued but moderate rent increases in the coming year, with potential fluctuations depending on economic conditions and housing supply.</a:t>
            </a:r>
          </a:p>
          <a:p>
            <a:r>
              <a:rPr lang="en-US" dirty="0">
                <a:latin typeface="+mj-lt"/>
              </a:rPr>
              <a:t>Competitive Market: Renters can expect a competitive market due to continued demand and relatively low vacancy rates.</a:t>
            </a:r>
          </a:p>
          <a:p>
            <a:endParaRPr lang="en-US" dirty="0">
              <a:latin typeface="+mj-lt"/>
            </a:endParaRPr>
          </a:p>
          <a:p>
            <a:r>
              <a:rPr lang="en-US" b="1" dirty="0">
                <a:latin typeface="+mj-lt"/>
              </a:rPr>
              <a:t>Tenant Focus on Affordability:</a:t>
            </a:r>
          </a:p>
          <a:p>
            <a:r>
              <a:rPr lang="en-US" b="1" dirty="0">
                <a:latin typeface="+mj-lt"/>
              </a:rPr>
              <a:t> </a:t>
            </a:r>
            <a:r>
              <a:rPr lang="en-US" dirty="0">
                <a:latin typeface="+mj-lt"/>
              </a:rPr>
              <a:t>Renters are increasingly prioritizing affordability and value, potentially leading to a slowdown in rent growth for premium properties.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820799-A2FD-8C46-458B-319954868686}"/>
              </a:ext>
            </a:extLst>
          </p:cNvPr>
          <p:cNvSpPr txBox="1"/>
          <p:nvPr/>
        </p:nvSpPr>
        <p:spPr>
          <a:xfrm>
            <a:off x="3361268" y="475733"/>
            <a:ext cx="58589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+mj-lt"/>
              </a:rPr>
              <a:t>Key Factors Influencing the Market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99A326-0C3F-CA41-FC08-BF97AA8B9056}"/>
              </a:ext>
            </a:extLst>
          </p:cNvPr>
          <p:cNvSpPr txBox="1"/>
          <p:nvPr/>
        </p:nvSpPr>
        <p:spPr>
          <a:xfrm>
            <a:off x="880533" y="6392333"/>
            <a:ext cx="1032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M&amp;M Properties | 1545 River Park Drive, Suite #100 | Sacramento CA | 916.500.8188 | DRE #01100901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F21B2C-26BC-68E7-A686-B0BD794B96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160868"/>
            <a:ext cx="1100665" cy="110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80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FC6DAE-A6CE-CF11-2E67-13352673A2A4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600198" y="1767605"/>
            <a:ext cx="9516535" cy="40831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1568" rIns="0" bIns="10156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Most Affordable: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 Parkway-South Sacramento, Florin, and Del Paso Manor are among the most affordable neighborhoods, with average rents ranging from $1,402 to $1,453 per month.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Most Expensive: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 R Street Historic District, Poverty Ridge Historic District, and River Terrace are the most expensive, with average rents exceeding $2,500 per month.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Highest Availability: Downtown Sacramento, North Sacramento, and Arden/Arcade have the highest number of available rental units.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Conclusion: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The Sacramento rental market presents a balanced environment with steady demand and moderate growth. Renters can find a range of options across different neighborhoods and price points. However, the market remains competitive, and affordability is a key consideration for many renters. 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A85510-8490-E445-0DC2-01CA3C890216}"/>
              </a:ext>
            </a:extLst>
          </p:cNvPr>
          <p:cNvSpPr txBox="1"/>
          <p:nvPr/>
        </p:nvSpPr>
        <p:spPr>
          <a:xfrm>
            <a:off x="2497667" y="602734"/>
            <a:ext cx="609600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Neighborhood Trends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226E26-4627-030E-4926-D976B9EAE6EC}"/>
              </a:ext>
            </a:extLst>
          </p:cNvPr>
          <p:cNvSpPr txBox="1"/>
          <p:nvPr/>
        </p:nvSpPr>
        <p:spPr>
          <a:xfrm>
            <a:off x="939799" y="6426200"/>
            <a:ext cx="1032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M&amp;M Properties | 1545 River Park Drive, Suite #100 | Sacramento CA | 916.500.8188 | DRE #01100901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932A35-A599-72EE-6557-C2D3E880F1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33" y="389466"/>
            <a:ext cx="114299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034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598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M&amp;M Properties May 2025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Darren Babby</dc:creator>
  <cp:lastModifiedBy>Darren Babby</cp:lastModifiedBy>
  <cp:revision>1</cp:revision>
  <dcterms:created xsi:type="dcterms:W3CDTF">2025-05-08T19:51:40Z</dcterms:created>
  <dcterms:modified xsi:type="dcterms:W3CDTF">2025-05-08T19:53:31Z</dcterms:modified>
</cp:coreProperties>
</file>