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9" r:id="rId3"/>
    <p:sldId id="258" r:id="rId4"/>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13" d="100"/>
          <a:sy n="113" d="100"/>
        </p:scale>
        <p:origin x="4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0A532F-65E0-4075-A194-00758FA8CB11}" type="datetimeFigureOut">
              <a:rPr lang="en-US" smtClean="0"/>
              <a:t>5/19/2025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E54C8D-481F-4922-8587-0EC8686BC183}" type="slidenum">
              <a:rPr lang="en-US" smtClean="0"/>
              <a:t>‹#›</a:t>
            </a:fld>
            <a:endParaRPr lang="en-US"/>
          </a:p>
        </p:txBody>
      </p:sp>
    </p:spTree>
    <p:extLst>
      <p:ext uri="{BB962C8B-B14F-4D97-AF65-F5344CB8AC3E}">
        <p14:creationId xmlns:p14="http://schemas.microsoft.com/office/powerpoint/2010/main" val="288750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0D35F-1CD2-C974-3EF6-075C499516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4C9992-830B-E70B-C5A6-4303CDAE87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9E992F-76C0-2E64-AC35-67C5B1762301}"/>
              </a:ext>
            </a:extLst>
          </p:cNvPr>
          <p:cNvSpPr>
            <a:spLocks noGrp="1"/>
          </p:cNvSpPr>
          <p:nvPr>
            <p:ph type="dt" sz="half" idx="10"/>
          </p:nvPr>
        </p:nvSpPr>
        <p:spPr/>
        <p:txBody>
          <a:bodyPr/>
          <a:lstStyle/>
          <a:p>
            <a:fld id="{1CF3BE33-C5FE-4CBF-A517-30778D16C437}" type="datetime4">
              <a:rPr lang="en-US" smtClean="0"/>
              <a:t>May 19, 2025</a:t>
            </a:fld>
            <a:endParaRPr lang="en-US"/>
          </a:p>
        </p:txBody>
      </p:sp>
      <p:sp>
        <p:nvSpPr>
          <p:cNvPr id="5" name="Footer Placeholder 4">
            <a:extLst>
              <a:ext uri="{FF2B5EF4-FFF2-40B4-BE49-F238E27FC236}">
                <a16:creationId xmlns:a16="http://schemas.microsoft.com/office/drawing/2014/main" id="{4492E507-29F4-B598-3C00-2E978FC28AD8}"/>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F0F2CEDB-DFD6-C8D8-6D78-45E823B7DBF6}"/>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1965272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45E5-9549-E74E-BA75-D825CA1A37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BCF1C1-9D26-33D8-47C1-7F066D2725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F7FE40-B3E5-B08E-1219-0B1C48EE2B78}"/>
              </a:ext>
            </a:extLst>
          </p:cNvPr>
          <p:cNvSpPr>
            <a:spLocks noGrp="1"/>
          </p:cNvSpPr>
          <p:nvPr>
            <p:ph type="dt" sz="half" idx="10"/>
          </p:nvPr>
        </p:nvSpPr>
        <p:spPr/>
        <p:txBody>
          <a:bodyPr/>
          <a:lstStyle/>
          <a:p>
            <a:fld id="{87F0FC94-3842-4050-B4E1-4019652AD4DB}" type="datetime4">
              <a:rPr lang="en-US" smtClean="0"/>
              <a:t>May 19, 2025</a:t>
            </a:fld>
            <a:endParaRPr lang="en-US"/>
          </a:p>
        </p:txBody>
      </p:sp>
      <p:sp>
        <p:nvSpPr>
          <p:cNvPr id="5" name="Footer Placeholder 4">
            <a:extLst>
              <a:ext uri="{FF2B5EF4-FFF2-40B4-BE49-F238E27FC236}">
                <a16:creationId xmlns:a16="http://schemas.microsoft.com/office/drawing/2014/main" id="{1CDD0864-E42B-E5FB-A6FA-55C1DB7630EE}"/>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83557681-B977-02EF-FD3E-3D191CEFE929}"/>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354605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A08548-258E-75E1-F509-725893DC48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C9AB9D-CE5B-63D4-5C86-16CF3EA44A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5DEF92-3D6A-076E-B6C0-957249C4A2F0}"/>
              </a:ext>
            </a:extLst>
          </p:cNvPr>
          <p:cNvSpPr>
            <a:spLocks noGrp="1"/>
          </p:cNvSpPr>
          <p:nvPr>
            <p:ph type="dt" sz="half" idx="10"/>
          </p:nvPr>
        </p:nvSpPr>
        <p:spPr/>
        <p:txBody>
          <a:bodyPr/>
          <a:lstStyle/>
          <a:p>
            <a:fld id="{9A3F38D5-8227-465B-B5B0-69F8A0C85C6A}" type="datetime4">
              <a:rPr lang="en-US" smtClean="0"/>
              <a:t>May 19, 2025</a:t>
            </a:fld>
            <a:endParaRPr lang="en-US"/>
          </a:p>
        </p:txBody>
      </p:sp>
      <p:sp>
        <p:nvSpPr>
          <p:cNvPr id="5" name="Footer Placeholder 4">
            <a:extLst>
              <a:ext uri="{FF2B5EF4-FFF2-40B4-BE49-F238E27FC236}">
                <a16:creationId xmlns:a16="http://schemas.microsoft.com/office/drawing/2014/main" id="{3DF3751D-6FCF-C0B8-CB2C-8D0D88414F8C}"/>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9CFFE98B-0348-E81E-565F-347A0DBFCC0C}"/>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14147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D4466-83C1-D9CF-90DA-2621937444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973C3B-EC16-C26F-D7F8-59701A3343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6B56FC-6A32-469C-C89D-2A3AE385C698}"/>
              </a:ext>
            </a:extLst>
          </p:cNvPr>
          <p:cNvSpPr>
            <a:spLocks noGrp="1"/>
          </p:cNvSpPr>
          <p:nvPr>
            <p:ph type="dt" sz="half" idx="10"/>
          </p:nvPr>
        </p:nvSpPr>
        <p:spPr/>
        <p:txBody>
          <a:bodyPr/>
          <a:lstStyle/>
          <a:p>
            <a:fld id="{39EB7D82-D662-4FE1-BA34-A606E88AE009}" type="datetime4">
              <a:rPr lang="en-US" smtClean="0"/>
              <a:t>May 19, 2025</a:t>
            </a:fld>
            <a:endParaRPr lang="en-US"/>
          </a:p>
        </p:txBody>
      </p:sp>
      <p:sp>
        <p:nvSpPr>
          <p:cNvPr id="5" name="Footer Placeholder 4">
            <a:extLst>
              <a:ext uri="{FF2B5EF4-FFF2-40B4-BE49-F238E27FC236}">
                <a16:creationId xmlns:a16="http://schemas.microsoft.com/office/drawing/2014/main" id="{AB47C324-487E-0622-DF9E-9F0D1E78EBA4}"/>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FE7C5ACF-7A79-6897-E45E-8E86C16A0F41}"/>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3425762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6A36-8455-5912-4DB5-3A4219B8C3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561BA2-F391-26E4-1629-0A66EAD05C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F0F823-9944-B43E-6059-FC8D7D8DE8D3}"/>
              </a:ext>
            </a:extLst>
          </p:cNvPr>
          <p:cNvSpPr>
            <a:spLocks noGrp="1"/>
          </p:cNvSpPr>
          <p:nvPr>
            <p:ph type="dt" sz="half" idx="10"/>
          </p:nvPr>
        </p:nvSpPr>
        <p:spPr/>
        <p:txBody>
          <a:bodyPr/>
          <a:lstStyle/>
          <a:p>
            <a:fld id="{A51E0576-9C42-46B2-BB44-25636DA77E3A}" type="datetime4">
              <a:rPr lang="en-US" smtClean="0"/>
              <a:t>May 19, 2025</a:t>
            </a:fld>
            <a:endParaRPr lang="en-US"/>
          </a:p>
        </p:txBody>
      </p:sp>
      <p:sp>
        <p:nvSpPr>
          <p:cNvPr id="5" name="Footer Placeholder 4">
            <a:extLst>
              <a:ext uri="{FF2B5EF4-FFF2-40B4-BE49-F238E27FC236}">
                <a16:creationId xmlns:a16="http://schemas.microsoft.com/office/drawing/2014/main" id="{92175368-0E78-63AF-10C9-6C03DA0CCEC4}"/>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8C74D8CD-E6F0-B365-1584-50967018CD96}"/>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2689240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26003-8923-00DC-AF10-3E38671C5F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79C708-56AC-FB2A-8CFD-1EB9B15969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409E63-2996-4B34-7FC5-09DC40ABDA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7B5FD0-688A-6013-078C-BC90B79F0353}"/>
              </a:ext>
            </a:extLst>
          </p:cNvPr>
          <p:cNvSpPr>
            <a:spLocks noGrp="1"/>
          </p:cNvSpPr>
          <p:nvPr>
            <p:ph type="dt" sz="half" idx="10"/>
          </p:nvPr>
        </p:nvSpPr>
        <p:spPr/>
        <p:txBody>
          <a:bodyPr/>
          <a:lstStyle/>
          <a:p>
            <a:fld id="{5B3A641E-ECF4-474C-AB7C-2358A7AE3957}" type="datetime4">
              <a:rPr lang="en-US" smtClean="0"/>
              <a:t>May 19, 2025</a:t>
            </a:fld>
            <a:endParaRPr lang="en-US"/>
          </a:p>
        </p:txBody>
      </p:sp>
      <p:sp>
        <p:nvSpPr>
          <p:cNvPr id="6" name="Footer Placeholder 5">
            <a:extLst>
              <a:ext uri="{FF2B5EF4-FFF2-40B4-BE49-F238E27FC236}">
                <a16:creationId xmlns:a16="http://schemas.microsoft.com/office/drawing/2014/main" id="{6391B01B-C2C8-2C04-BA6A-FD83DAD7132C}"/>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7" name="Slide Number Placeholder 6">
            <a:extLst>
              <a:ext uri="{FF2B5EF4-FFF2-40B4-BE49-F238E27FC236}">
                <a16:creationId xmlns:a16="http://schemas.microsoft.com/office/drawing/2014/main" id="{68A279C4-CF17-F3AD-B58C-F3887A240A2A}"/>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859002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5E6DF-5D45-4C92-54F0-6C9D25CA97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DA7C26-8F48-0F6A-4D9B-41D9822569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EF7F53-EFF3-DC78-E90B-8C55B8920D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BBA0AD-F4F9-05CD-7DD7-9EC9FA6C34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ED0320-6346-9862-C825-C5A89F83D4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7F9EC6-2E5D-E1C8-7A49-6131A028DA4B}"/>
              </a:ext>
            </a:extLst>
          </p:cNvPr>
          <p:cNvSpPr>
            <a:spLocks noGrp="1"/>
          </p:cNvSpPr>
          <p:nvPr>
            <p:ph type="dt" sz="half" idx="10"/>
          </p:nvPr>
        </p:nvSpPr>
        <p:spPr/>
        <p:txBody>
          <a:bodyPr/>
          <a:lstStyle/>
          <a:p>
            <a:fld id="{B00DAF5F-51CF-486A-A435-F0CA0C347D52}" type="datetime4">
              <a:rPr lang="en-US" smtClean="0"/>
              <a:t>May 19, 2025</a:t>
            </a:fld>
            <a:endParaRPr lang="en-US"/>
          </a:p>
        </p:txBody>
      </p:sp>
      <p:sp>
        <p:nvSpPr>
          <p:cNvPr id="8" name="Footer Placeholder 7">
            <a:extLst>
              <a:ext uri="{FF2B5EF4-FFF2-40B4-BE49-F238E27FC236}">
                <a16:creationId xmlns:a16="http://schemas.microsoft.com/office/drawing/2014/main" id="{87185901-BB61-6379-EE8D-8DBFC43A2924}"/>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9" name="Slide Number Placeholder 8">
            <a:extLst>
              <a:ext uri="{FF2B5EF4-FFF2-40B4-BE49-F238E27FC236}">
                <a16:creationId xmlns:a16="http://schemas.microsoft.com/office/drawing/2014/main" id="{F3F2C4C6-33BB-3681-7E3C-0693B3A2767E}"/>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228450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13853-DAD1-4574-38F8-40BBEAED7A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CD3B08-8765-74FD-76FB-E8989FE50146}"/>
              </a:ext>
            </a:extLst>
          </p:cNvPr>
          <p:cNvSpPr>
            <a:spLocks noGrp="1"/>
          </p:cNvSpPr>
          <p:nvPr>
            <p:ph type="dt" sz="half" idx="10"/>
          </p:nvPr>
        </p:nvSpPr>
        <p:spPr/>
        <p:txBody>
          <a:bodyPr/>
          <a:lstStyle/>
          <a:p>
            <a:fld id="{3BE7A103-89A7-4DB2-BBFC-16E19A8D212A}" type="datetime4">
              <a:rPr lang="en-US" smtClean="0"/>
              <a:t>May 19, 2025</a:t>
            </a:fld>
            <a:endParaRPr lang="en-US"/>
          </a:p>
        </p:txBody>
      </p:sp>
      <p:sp>
        <p:nvSpPr>
          <p:cNvPr id="4" name="Footer Placeholder 3">
            <a:extLst>
              <a:ext uri="{FF2B5EF4-FFF2-40B4-BE49-F238E27FC236}">
                <a16:creationId xmlns:a16="http://schemas.microsoft.com/office/drawing/2014/main" id="{E3266B11-B1FA-2EF4-CA3F-43DC060D8B5B}"/>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5" name="Slide Number Placeholder 4">
            <a:extLst>
              <a:ext uri="{FF2B5EF4-FFF2-40B4-BE49-F238E27FC236}">
                <a16:creationId xmlns:a16="http://schemas.microsoft.com/office/drawing/2014/main" id="{9734C52F-9A05-307D-73DC-D356D3045C9E}"/>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213530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CFBDDD-CDFC-4F2B-29ED-57408BF9370B}"/>
              </a:ext>
            </a:extLst>
          </p:cNvPr>
          <p:cNvSpPr>
            <a:spLocks noGrp="1"/>
          </p:cNvSpPr>
          <p:nvPr>
            <p:ph type="dt" sz="half" idx="10"/>
          </p:nvPr>
        </p:nvSpPr>
        <p:spPr/>
        <p:txBody>
          <a:bodyPr/>
          <a:lstStyle/>
          <a:p>
            <a:fld id="{34167724-F023-4FF3-BA50-9C470324510B}" type="datetime4">
              <a:rPr lang="en-US" smtClean="0"/>
              <a:t>May 19, 2025</a:t>
            </a:fld>
            <a:endParaRPr lang="en-US"/>
          </a:p>
        </p:txBody>
      </p:sp>
      <p:sp>
        <p:nvSpPr>
          <p:cNvPr id="3" name="Footer Placeholder 2">
            <a:extLst>
              <a:ext uri="{FF2B5EF4-FFF2-40B4-BE49-F238E27FC236}">
                <a16:creationId xmlns:a16="http://schemas.microsoft.com/office/drawing/2014/main" id="{2FAC8DDB-F7BA-3A29-097E-DCFE1E89F621}"/>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4" name="Slide Number Placeholder 3">
            <a:extLst>
              <a:ext uri="{FF2B5EF4-FFF2-40B4-BE49-F238E27FC236}">
                <a16:creationId xmlns:a16="http://schemas.microsoft.com/office/drawing/2014/main" id="{8C1F4539-6FA3-4F1B-4AA9-DDFD6D862C42}"/>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2491803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4C4EB-DD1F-C582-6B63-2A5580DF1A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A6AAB1-A79D-C1B1-8CEB-64FA5D2AC8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73BDB3-22A8-8FA9-6678-CA2D89F01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AAD0A-2236-8BE1-1F5B-E668E7D56CF0}"/>
              </a:ext>
            </a:extLst>
          </p:cNvPr>
          <p:cNvSpPr>
            <a:spLocks noGrp="1"/>
          </p:cNvSpPr>
          <p:nvPr>
            <p:ph type="dt" sz="half" idx="10"/>
          </p:nvPr>
        </p:nvSpPr>
        <p:spPr/>
        <p:txBody>
          <a:bodyPr/>
          <a:lstStyle/>
          <a:p>
            <a:fld id="{9CAF89B0-2D6B-4C1F-9C3C-B4E3751F542D}" type="datetime4">
              <a:rPr lang="en-US" smtClean="0"/>
              <a:t>May 19, 2025</a:t>
            </a:fld>
            <a:endParaRPr lang="en-US"/>
          </a:p>
        </p:txBody>
      </p:sp>
      <p:sp>
        <p:nvSpPr>
          <p:cNvPr id="6" name="Footer Placeholder 5">
            <a:extLst>
              <a:ext uri="{FF2B5EF4-FFF2-40B4-BE49-F238E27FC236}">
                <a16:creationId xmlns:a16="http://schemas.microsoft.com/office/drawing/2014/main" id="{F523FB4A-CE88-7550-1CDE-4EFAD5F197AA}"/>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7" name="Slide Number Placeholder 6">
            <a:extLst>
              <a:ext uri="{FF2B5EF4-FFF2-40B4-BE49-F238E27FC236}">
                <a16:creationId xmlns:a16="http://schemas.microsoft.com/office/drawing/2014/main" id="{6BB73F53-436D-18B0-485E-3302D7624E1F}"/>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1702248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AB9B5-1009-4580-86D2-C4814A5D63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55D871-8D8D-A68B-47F9-927D082CC6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FFE7D0-7377-65B4-9F68-740896A8B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D7968E-E29F-994F-BBC7-0146175D23AC}"/>
              </a:ext>
            </a:extLst>
          </p:cNvPr>
          <p:cNvSpPr>
            <a:spLocks noGrp="1"/>
          </p:cNvSpPr>
          <p:nvPr>
            <p:ph type="dt" sz="half" idx="10"/>
          </p:nvPr>
        </p:nvSpPr>
        <p:spPr/>
        <p:txBody>
          <a:bodyPr/>
          <a:lstStyle/>
          <a:p>
            <a:fld id="{4012145C-DA1F-4892-96E2-85B328500CF7}" type="datetime4">
              <a:rPr lang="en-US" smtClean="0"/>
              <a:t>May 19, 2025</a:t>
            </a:fld>
            <a:endParaRPr lang="en-US"/>
          </a:p>
        </p:txBody>
      </p:sp>
      <p:sp>
        <p:nvSpPr>
          <p:cNvPr id="6" name="Footer Placeholder 5">
            <a:extLst>
              <a:ext uri="{FF2B5EF4-FFF2-40B4-BE49-F238E27FC236}">
                <a16:creationId xmlns:a16="http://schemas.microsoft.com/office/drawing/2014/main" id="{7AFADAE6-975E-6E38-6A7A-B0038429537C}"/>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7" name="Slide Number Placeholder 6">
            <a:extLst>
              <a:ext uri="{FF2B5EF4-FFF2-40B4-BE49-F238E27FC236}">
                <a16:creationId xmlns:a16="http://schemas.microsoft.com/office/drawing/2014/main" id="{43E3B029-1266-42F9-25E0-0E4D008AB24E}"/>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3832628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F78866-7BF8-EE18-7880-9DD2A17B02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D3A1D6-0879-A21B-25A5-BDEC9528A6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904565-5D04-47DC-5802-F3A291F58A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86512-B4F9-4947-991A-E4FA8ED229BC}" type="datetime4">
              <a:rPr lang="en-US" smtClean="0"/>
              <a:t>May 19, 2025</a:t>
            </a:fld>
            <a:endParaRPr lang="en-US"/>
          </a:p>
        </p:txBody>
      </p:sp>
      <p:sp>
        <p:nvSpPr>
          <p:cNvPr id="5" name="Footer Placeholder 4">
            <a:extLst>
              <a:ext uri="{FF2B5EF4-FFF2-40B4-BE49-F238E27FC236}">
                <a16:creationId xmlns:a16="http://schemas.microsoft.com/office/drawing/2014/main" id="{ECF899BD-ADF6-7BAE-6699-A2C8698B16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C053159D-AA3F-5DAB-E8C0-3210E885FE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85FA5-3ED6-4D5C-8AEF-8FEAEBCAADA7}" type="slidenum">
              <a:rPr lang="en-US" smtClean="0"/>
              <a:t>‹#›</a:t>
            </a:fld>
            <a:endParaRPr lang="en-US"/>
          </a:p>
        </p:txBody>
      </p:sp>
    </p:spTree>
    <p:extLst>
      <p:ext uri="{BB962C8B-B14F-4D97-AF65-F5344CB8AC3E}">
        <p14:creationId xmlns:p14="http://schemas.microsoft.com/office/powerpoint/2010/main" val="2826963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7905E-A0E4-67A0-B4B4-D81534ACB261}"/>
              </a:ext>
            </a:extLst>
          </p:cNvPr>
          <p:cNvSpPr>
            <a:spLocks noGrp="1"/>
          </p:cNvSpPr>
          <p:nvPr>
            <p:ph type="ctrTitle"/>
          </p:nvPr>
        </p:nvSpPr>
        <p:spPr>
          <a:xfrm>
            <a:off x="2411460" y="1335424"/>
            <a:ext cx="9144000" cy="1156230"/>
          </a:xfrm>
        </p:spPr>
        <p:txBody>
          <a:bodyPr/>
          <a:lstStyle/>
          <a:p>
            <a:r>
              <a:rPr lang="en-US" dirty="0"/>
              <a:t>M&amp;M Properties </a:t>
            </a:r>
          </a:p>
        </p:txBody>
      </p:sp>
      <p:sp>
        <p:nvSpPr>
          <p:cNvPr id="3" name="Subtitle 2">
            <a:extLst>
              <a:ext uri="{FF2B5EF4-FFF2-40B4-BE49-F238E27FC236}">
                <a16:creationId xmlns:a16="http://schemas.microsoft.com/office/drawing/2014/main" id="{5F77E71A-82AB-7042-10DC-6A5650DE0CED}"/>
              </a:ext>
            </a:extLst>
          </p:cNvPr>
          <p:cNvSpPr>
            <a:spLocks noGrp="1"/>
          </p:cNvSpPr>
          <p:nvPr>
            <p:ph type="subTitle" idx="1"/>
          </p:nvPr>
        </p:nvSpPr>
        <p:spPr>
          <a:xfrm>
            <a:off x="2178628" y="3279919"/>
            <a:ext cx="9144000" cy="1655762"/>
          </a:xfrm>
        </p:spPr>
        <p:txBody>
          <a:bodyPr>
            <a:normAutofit fontScale="77500" lnSpcReduction="20000"/>
          </a:bodyPr>
          <a:lstStyle/>
          <a:p>
            <a:r>
              <a:rPr lang="en-US" sz="4800" dirty="0"/>
              <a:t>Market Survey </a:t>
            </a:r>
          </a:p>
          <a:p>
            <a:r>
              <a:rPr lang="en-US" sz="4800" dirty="0"/>
              <a:t>Sacramento Vs San Jose</a:t>
            </a:r>
          </a:p>
          <a:p>
            <a:r>
              <a:rPr lang="en-US" sz="4800" dirty="0"/>
              <a:t>May 2025</a:t>
            </a:r>
          </a:p>
        </p:txBody>
      </p:sp>
      <p:pic>
        <p:nvPicPr>
          <p:cNvPr id="13" name="Picture 12">
            <a:extLst>
              <a:ext uri="{FF2B5EF4-FFF2-40B4-BE49-F238E27FC236}">
                <a16:creationId xmlns:a16="http://schemas.microsoft.com/office/drawing/2014/main" id="{94A7E1D3-946F-D2AE-F46E-B00B1455AE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27" y="564957"/>
            <a:ext cx="3051463" cy="3051463"/>
          </a:xfrm>
          <a:prstGeom prst="rect">
            <a:avLst/>
          </a:prstGeom>
        </p:spPr>
      </p:pic>
    </p:spTree>
    <p:extLst>
      <p:ext uri="{BB962C8B-B14F-4D97-AF65-F5344CB8AC3E}">
        <p14:creationId xmlns:p14="http://schemas.microsoft.com/office/powerpoint/2010/main" val="3333607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BD261B-F019-5FA5-BABB-91B372CCCB4F}"/>
              </a:ext>
            </a:extLst>
          </p:cNvPr>
          <p:cNvSpPr txBox="1"/>
          <p:nvPr/>
        </p:nvSpPr>
        <p:spPr>
          <a:xfrm>
            <a:off x="414867" y="917912"/>
            <a:ext cx="11387666" cy="5940088"/>
          </a:xfrm>
          <a:prstGeom prst="rect">
            <a:avLst/>
          </a:prstGeom>
          <a:noFill/>
        </p:spPr>
        <p:txBody>
          <a:bodyPr wrap="square">
            <a:spAutoFit/>
          </a:bodyPr>
          <a:lstStyle/>
          <a:p>
            <a:pPr algn="ctr"/>
            <a:r>
              <a:rPr lang="en-US" sz="2400" dirty="0"/>
              <a:t>The rental markets in Sacramento and San Jose, while both in California, currently exhibit distinct characteristics. Here's a comparison based on the latest available information:</a:t>
            </a:r>
          </a:p>
          <a:p>
            <a:pPr algn="ctr"/>
            <a:endParaRPr lang="en-US" sz="2400" dirty="0"/>
          </a:p>
          <a:p>
            <a:pPr algn="ctr"/>
            <a:r>
              <a:rPr lang="en-US" sz="2000" b="1" dirty="0"/>
              <a:t>Average Rent</a:t>
            </a:r>
          </a:p>
          <a:p>
            <a:endParaRPr lang="en-US" dirty="0"/>
          </a:p>
          <a:p>
            <a:r>
              <a:rPr lang="en-US" b="1" dirty="0"/>
              <a:t>San Jose:</a:t>
            </a:r>
          </a:p>
          <a:p>
            <a:r>
              <a:rPr lang="en-US" dirty="0"/>
              <a:t>Consistently higher than Sacramento. As of May 2025, the average rent in San Jose ranges from approximately $2,580 to $3,029 per month, depending on the source. One-bedroom apartments are typically in the range of $2,571 to $2,632.</a:t>
            </a:r>
          </a:p>
          <a:p>
            <a:endParaRPr lang="en-US" dirty="0"/>
          </a:p>
          <a:p>
            <a:r>
              <a:rPr lang="en-US" b="1" dirty="0"/>
              <a:t>Sacramento:</a:t>
            </a:r>
          </a:p>
          <a:p>
            <a:r>
              <a:rPr lang="en-US" dirty="0"/>
              <a:t>Significantly more affordable than San Jose. The average rent in Sacramento in May 2025 is reported to be between $1,577 and $2,077 per month. For a one-bedroom apartment, the average rent is around $1,577 to $1,778.</a:t>
            </a:r>
          </a:p>
          <a:p>
            <a:endParaRPr lang="en-US" dirty="0"/>
          </a:p>
          <a:p>
            <a:r>
              <a:rPr lang="en-US" b="1" dirty="0"/>
              <a:t>San Jose:</a:t>
            </a:r>
          </a:p>
          <a:p>
            <a:r>
              <a:rPr lang="en-US" dirty="0"/>
              <a:t> Has a low vacancy rate, around 3.2% to 5.0% as of Q1 2025. This indicates a tight rental market with strong demand.</a:t>
            </a:r>
          </a:p>
          <a:p>
            <a:endParaRPr lang="en-US" dirty="0"/>
          </a:p>
          <a:p>
            <a:r>
              <a:rPr lang="en-US" b="1" dirty="0"/>
              <a:t>Sacramento:</a:t>
            </a:r>
          </a:p>
          <a:p>
            <a:r>
              <a:rPr lang="en-US" dirty="0"/>
              <a:t>Also has a low vacancy rate, although slightly higher than San Jose, suggesting solid demand but perhaps a bit less competitive.</a:t>
            </a:r>
          </a:p>
          <a:p>
            <a:endParaRPr lang="en-US" dirty="0"/>
          </a:p>
        </p:txBody>
      </p:sp>
      <p:sp>
        <p:nvSpPr>
          <p:cNvPr id="4" name="Footer Placeholder 3">
            <a:extLst>
              <a:ext uri="{FF2B5EF4-FFF2-40B4-BE49-F238E27FC236}">
                <a16:creationId xmlns:a16="http://schemas.microsoft.com/office/drawing/2014/main" id="{F57B7F77-9B28-06C7-AC8A-16FD15B5A812}"/>
              </a:ext>
            </a:extLst>
          </p:cNvPr>
          <p:cNvSpPr>
            <a:spLocks noGrp="1"/>
          </p:cNvSpPr>
          <p:nvPr>
            <p:ph type="ftr" sz="quarter" idx="11"/>
          </p:nvPr>
        </p:nvSpPr>
        <p:spPr>
          <a:xfrm>
            <a:off x="0" y="6492875"/>
            <a:ext cx="12192000" cy="365125"/>
          </a:xfrm>
        </p:spPr>
        <p:txBody>
          <a:bodyPr/>
          <a:lstStyle/>
          <a:p>
            <a:r>
              <a:rPr lang="en-US" sz="1600" dirty="0"/>
              <a:t>M&amp;M Properties | 1545 River Park Drive Suite #100 | Sacramento CA 95815 | 916.500.8188 | DRE #01100901 </a:t>
            </a:r>
          </a:p>
        </p:txBody>
      </p:sp>
      <p:pic>
        <p:nvPicPr>
          <p:cNvPr id="5" name="Picture 4">
            <a:extLst>
              <a:ext uri="{FF2B5EF4-FFF2-40B4-BE49-F238E27FC236}">
                <a16:creationId xmlns:a16="http://schemas.microsoft.com/office/drawing/2014/main" id="{C902606A-AE42-E883-FC4F-005CBD9EBF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75070" y="194734"/>
            <a:ext cx="703887" cy="703887"/>
          </a:xfrm>
          <a:prstGeom prst="rect">
            <a:avLst/>
          </a:prstGeom>
        </p:spPr>
      </p:pic>
    </p:spTree>
    <p:extLst>
      <p:ext uri="{BB962C8B-B14F-4D97-AF65-F5344CB8AC3E}">
        <p14:creationId xmlns:p14="http://schemas.microsoft.com/office/powerpoint/2010/main" val="888381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67CCFF-49A5-9A6F-27EE-F7088F24E34E}"/>
              </a:ext>
            </a:extLst>
          </p:cNvPr>
          <p:cNvSpPr txBox="1"/>
          <p:nvPr/>
        </p:nvSpPr>
        <p:spPr>
          <a:xfrm>
            <a:off x="195887" y="166374"/>
            <a:ext cx="11709400" cy="6370975"/>
          </a:xfrm>
          <a:prstGeom prst="rect">
            <a:avLst/>
          </a:prstGeom>
          <a:noFill/>
        </p:spPr>
        <p:txBody>
          <a:bodyPr wrap="square">
            <a:spAutoFit/>
          </a:bodyPr>
          <a:lstStyle/>
          <a:p>
            <a:pPr algn="ctr"/>
            <a:r>
              <a:rPr lang="en-US" sz="2400" b="1" dirty="0"/>
              <a:t>Market Conditions</a:t>
            </a:r>
          </a:p>
          <a:p>
            <a:endParaRPr lang="en-US" dirty="0"/>
          </a:p>
          <a:p>
            <a:r>
              <a:rPr lang="en-US" b="1" dirty="0"/>
              <a:t>San Jose:</a:t>
            </a:r>
          </a:p>
          <a:p>
            <a:r>
              <a:rPr lang="en-US" dirty="0"/>
              <a:t>Considered one of the most expensive and competitive rental markets in the United States. Strong job market, particularly in the tech industry, and limited housing inventory continue to fuel demand. It's often described as a landlord-favorable market.</a:t>
            </a:r>
          </a:p>
          <a:p>
            <a:endParaRPr lang="en-US" b="1" dirty="0"/>
          </a:p>
          <a:p>
            <a:r>
              <a:rPr lang="en-US" b="1" dirty="0"/>
              <a:t>Sacramento:</a:t>
            </a:r>
          </a:p>
          <a:p>
            <a:r>
              <a:rPr lang="en-US" dirty="0"/>
              <a:t>Presents a more balanced market with a steady job market, ongoing population influx, and constrained housing supply. While competitive, it is generally more affordable than San Jose. Renters are increasingly prioritizing value.</a:t>
            </a:r>
          </a:p>
          <a:p>
            <a:endParaRPr lang="en-US" dirty="0"/>
          </a:p>
          <a:p>
            <a:pPr algn="ctr"/>
            <a:r>
              <a:rPr lang="en-US" sz="2400" b="1" dirty="0"/>
              <a:t>Cost of Living</a:t>
            </a:r>
          </a:p>
          <a:p>
            <a:endParaRPr lang="en-US" dirty="0"/>
          </a:p>
          <a:p>
            <a:r>
              <a:rPr lang="en-US" b="1" dirty="0"/>
              <a:t>San Jose: </a:t>
            </a:r>
          </a:p>
          <a:p>
            <a:r>
              <a:rPr lang="en-US" dirty="0"/>
              <a:t>Has a significantly higher cost of living compared to Sacramento, with housing being the most substantial difference. Overall cost of living in San Jose is reported to be around 77.6% to 81.6% higher than the national average. Housing costs are approximately 222.3% more expensive than the national average and 187% more expensive than in Sacramento.</a:t>
            </a:r>
          </a:p>
          <a:p>
            <a:endParaRPr lang="en-US" dirty="0"/>
          </a:p>
          <a:p>
            <a:r>
              <a:rPr lang="en-US" b="1" dirty="0"/>
              <a:t>Sacramento:</a:t>
            </a:r>
          </a:p>
          <a:p>
            <a:r>
              <a:rPr lang="en-US" dirty="0"/>
              <a:t>Has a cost of living that is higher than the national average (around 24.8%), but considerably lower than San Jose. Housing costs are about 41.7% more expensive than the national average. </a:t>
            </a:r>
          </a:p>
          <a:p>
            <a:endParaRPr lang="en-US" dirty="0"/>
          </a:p>
        </p:txBody>
      </p:sp>
      <p:sp>
        <p:nvSpPr>
          <p:cNvPr id="4" name="Footer Placeholder 3">
            <a:extLst>
              <a:ext uri="{FF2B5EF4-FFF2-40B4-BE49-F238E27FC236}">
                <a16:creationId xmlns:a16="http://schemas.microsoft.com/office/drawing/2014/main" id="{AE30E414-B812-245A-4CD0-1A489DE4F6C4}"/>
              </a:ext>
            </a:extLst>
          </p:cNvPr>
          <p:cNvSpPr>
            <a:spLocks noGrp="1"/>
          </p:cNvSpPr>
          <p:nvPr>
            <p:ph type="ftr" sz="quarter" idx="11"/>
          </p:nvPr>
        </p:nvSpPr>
        <p:spPr>
          <a:xfrm>
            <a:off x="0" y="6492875"/>
            <a:ext cx="12191999" cy="365125"/>
          </a:xfrm>
        </p:spPr>
        <p:txBody>
          <a:bodyPr/>
          <a:lstStyle/>
          <a:p>
            <a:r>
              <a:rPr lang="en-US" sz="1600" dirty="0"/>
              <a:t>M&amp;M Properties | 1545 River Park Drive Suite #100 | Sacramento CA 95815 | 916.500.8188 | DRE #01100901 </a:t>
            </a:r>
          </a:p>
        </p:txBody>
      </p:sp>
      <p:pic>
        <p:nvPicPr>
          <p:cNvPr id="5" name="Picture 4">
            <a:extLst>
              <a:ext uri="{FF2B5EF4-FFF2-40B4-BE49-F238E27FC236}">
                <a16:creationId xmlns:a16="http://schemas.microsoft.com/office/drawing/2014/main" id="{E0C7E250-29A4-6DC6-B444-1D2D7F2C2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0336" y="237067"/>
            <a:ext cx="703887" cy="703887"/>
          </a:xfrm>
          <a:prstGeom prst="rect">
            <a:avLst/>
          </a:prstGeom>
        </p:spPr>
      </p:pic>
    </p:spTree>
    <p:extLst>
      <p:ext uri="{BB962C8B-B14F-4D97-AF65-F5344CB8AC3E}">
        <p14:creationId xmlns:p14="http://schemas.microsoft.com/office/powerpoint/2010/main" val="846522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06140E-DF62-5BD9-E2C8-5830DA26B403}"/>
              </a:ext>
            </a:extLst>
          </p:cNvPr>
          <p:cNvSpPr txBox="1"/>
          <p:nvPr/>
        </p:nvSpPr>
        <p:spPr>
          <a:xfrm>
            <a:off x="280555" y="395624"/>
            <a:ext cx="11804073" cy="5262979"/>
          </a:xfrm>
          <a:prstGeom prst="rect">
            <a:avLst/>
          </a:prstGeom>
          <a:noFill/>
        </p:spPr>
        <p:txBody>
          <a:bodyPr wrap="square">
            <a:spAutoFit/>
          </a:bodyPr>
          <a:lstStyle/>
          <a:p>
            <a:endParaRPr lang="en-US" dirty="0"/>
          </a:p>
          <a:p>
            <a:pPr algn="ctr"/>
            <a:r>
              <a:rPr lang="en-US" sz="2400" b="1" dirty="0"/>
              <a:t>Neighborhood Variations</a:t>
            </a:r>
          </a:p>
          <a:p>
            <a:endParaRPr lang="en-US" dirty="0"/>
          </a:p>
          <a:p>
            <a:r>
              <a:rPr lang="en-US" b="1" dirty="0"/>
              <a:t>San Jose: </a:t>
            </a:r>
          </a:p>
          <a:p>
            <a:r>
              <a:rPr lang="en-US" dirty="0"/>
              <a:t>Rental prices vary widely by neighborhood. Areas close to tech employers and with good transportation, like Japantown, North San Jose, and Downtown San Jose, have significantly higher rents compared to more affordable areas like East San Jose, Kooser, and Willow Glen.</a:t>
            </a:r>
          </a:p>
          <a:p>
            <a:endParaRPr lang="en-US" dirty="0"/>
          </a:p>
          <a:p>
            <a:r>
              <a:rPr lang="en-US" b="1" dirty="0"/>
              <a:t>Sacramento: </a:t>
            </a:r>
          </a:p>
          <a:p>
            <a:r>
              <a:rPr lang="en-US" dirty="0"/>
              <a:t>Similarly, more expensive neighborhoods include the R Street Historic District, Poverty Ridge Historic District, and River Terrace. More affordable areas can be found in Parkway–South Sacramento, Florin, and Del Paso Manor.</a:t>
            </a:r>
          </a:p>
          <a:p>
            <a:endParaRPr lang="en-US" dirty="0"/>
          </a:p>
          <a:p>
            <a:pPr algn="ctr"/>
            <a:r>
              <a:rPr lang="en-US" sz="2400" b="1" dirty="0"/>
              <a:t>In summary</a:t>
            </a:r>
          </a:p>
          <a:p>
            <a:endParaRPr lang="en-US" dirty="0"/>
          </a:p>
          <a:p>
            <a:r>
              <a:rPr lang="en-US" dirty="0"/>
              <a:t>The Sacramento rental market is currently more affordable with decreasing year-over-year rent, indicating a more balanced and less competitive environment compared to San Jose. San Jose remains one of the most expensive rental markets in the U.S., driven by its strong tech industry and limited housing supply, although rent increases appear to be moderating. The cost of living, especially housing, is substantially higher in San Jose than in Sacramento.</a:t>
            </a:r>
          </a:p>
        </p:txBody>
      </p:sp>
      <p:sp>
        <p:nvSpPr>
          <p:cNvPr id="6" name="Footer Placeholder 5">
            <a:extLst>
              <a:ext uri="{FF2B5EF4-FFF2-40B4-BE49-F238E27FC236}">
                <a16:creationId xmlns:a16="http://schemas.microsoft.com/office/drawing/2014/main" id="{014E4773-32E1-6E59-CD82-7AF0E8373CA8}"/>
              </a:ext>
            </a:extLst>
          </p:cNvPr>
          <p:cNvSpPr>
            <a:spLocks noGrp="1"/>
          </p:cNvSpPr>
          <p:nvPr>
            <p:ph type="ftr" sz="quarter" idx="11"/>
          </p:nvPr>
        </p:nvSpPr>
        <p:spPr>
          <a:xfrm>
            <a:off x="0" y="6492875"/>
            <a:ext cx="12192000" cy="365125"/>
          </a:xfrm>
        </p:spPr>
        <p:txBody>
          <a:bodyPr/>
          <a:lstStyle/>
          <a:p>
            <a:r>
              <a:rPr lang="en-US" sz="1600" dirty="0"/>
              <a:t>M&amp;M Properties | 1545 River Park Drive Suite #100 | Sacramento CA 95815 | 916.500.8188 | DRE #01100901 </a:t>
            </a:r>
          </a:p>
        </p:txBody>
      </p:sp>
      <p:pic>
        <p:nvPicPr>
          <p:cNvPr id="7" name="Picture 6">
            <a:extLst>
              <a:ext uri="{FF2B5EF4-FFF2-40B4-BE49-F238E27FC236}">
                <a16:creationId xmlns:a16="http://schemas.microsoft.com/office/drawing/2014/main" id="{252F3FCA-4DBE-673F-0A75-0D8E23FBEC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5290" y="389467"/>
            <a:ext cx="931334" cy="931334"/>
          </a:xfrm>
          <a:prstGeom prst="rect">
            <a:avLst/>
          </a:prstGeom>
        </p:spPr>
      </p:pic>
    </p:spTree>
    <p:extLst>
      <p:ext uri="{BB962C8B-B14F-4D97-AF65-F5344CB8AC3E}">
        <p14:creationId xmlns:p14="http://schemas.microsoft.com/office/powerpoint/2010/main" val="2159534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632</Words>
  <Application>Microsoft Office PowerPoint</Application>
  <PresentationFormat>Widescreen</PresentationFormat>
  <Paragraphs>49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M&amp;M Properties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Darren Babby</dc:creator>
  <cp:lastModifiedBy>Darren Babby</cp:lastModifiedBy>
  <cp:revision>2</cp:revision>
  <dcterms:created xsi:type="dcterms:W3CDTF">2025-05-19T20:28:01Z</dcterms:created>
  <dcterms:modified xsi:type="dcterms:W3CDTF">2025-05-19T20:49:57Z</dcterms:modified>
</cp:coreProperties>
</file>