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8" r:id="rId2"/>
    <p:sldId id="260" r:id="rId3"/>
    <p:sldId id="261"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13" d="100"/>
          <a:sy n="113" d="100"/>
        </p:scale>
        <p:origin x="4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8E623-1EF6-496D-9B69-CA361AD6B55B}" type="datetimeFigureOut">
              <a:rPr lang="en-US" smtClean="0"/>
              <a:t>6/11/2025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CC057F-ACD6-454D-89F0-FAA4BD9F008D}" type="slidenum">
              <a:rPr lang="en-US" smtClean="0"/>
              <a:t>‹#›</a:t>
            </a:fld>
            <a:endParaRPr lang="en-US"/>
          </a:p>
        </p:txBody>
      </p:sp>
    </p:spTree>
    <p:extLst>
      <p:ext uri="{BB962C8B-B14F-4D97-AF65-F5344CB8AC3E}">
        <p14:creationId xmlns:p14="http://schemas.microsoft.com/office/powerpoint/2010/main" val="1307395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A176F-AABC-AB42-2004-C440B303FA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9FBB69-75D1-6340-5001-AB22C216FE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36BEE3-72C6-8989-D30E-B408D062688A}"/>
              </a:ext>
            </a:extLst>
          </p:cNvPr>
          <p:cNvSpPr>
            <a:spLocks noGrp="1"/>
          </p:cNvSpPr>
          <p:nvPr>
            <p:ph type="dt" sz="half" idx="10"/>
          </p:nvPr>
        </p:nvSpPr>
        <p:spPr/>
        <p:txBody>
          <a:bodyPr/>
          <a:lstStyle/>
          <a:p>
            <a:fld id="{955E3790-5FD8-468B-A3BD-4AF0A2A8134D}" type="datetimeFigureOut">
              <a:rPr lang="en-US" smtClean="0"/>
              <a:t>6/11/2025</a:t>
            </a:fld>
            <a:endParaRPr lang="en-US"/>
          </a:p>
        </p:txBody>
      </p:sp>
      <p:sp>
        <p:nvSpPr>
          <p:cNvPr id="5" name="Footer Placeholder 4">
            <a:extLst>
              <a:ext uri="{FF2B5EF4-FFF2-40B4-BE49-F238E27FC236}">
                <a16:creationId xmlns:a16="http://schemas.microsoft.com/office/drawing/2014/main" id="{E6944F31-A88D-BA59-5D32-7A6B1957C9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6D53EE-3030-AEBA-0A56-3B43896BFE8D}"/>
              </a:ext>
            </a:extLst>
          </p:cNvPr>
          <p:cNvSpPr>
            <a:spLocks noGrp="1"/>
          </p:cNvSpPr>
          <p:nvPr>
            <p:ph type="sldNum" sz="quarter" idx="12"/>
          </p:nvPr>
        </p:nvSpPr>
        <p:spPr/>
        <p:txBody>
          <a:bodyPr/>
          <a:lstStyle/>
          <a:p>
            <a:fld id="{943AD0E9-CC0C-4893-A47E-BA7B4642107E}" type="slidenum">
              <a:rPr lang="en-US" smtClean="0"/>
              <a:t>‹#›</a:t>
            </a:fld>
            <a:endParaRPr lang="en-US"/>
          </a:p>
        </p:txBody>
      </p:sp>
    </p:spTree>
    <p:extLst>
      <p:ext uri="{BB962C8B-B14F-4D97-AF65-F5344CB8AC3E}">
        <p14:creationId xmlns:p14="http://schemas.microsoft.com/office/powerpoint/2010/main" val="675068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D6A6D-477C-1D0A-18AB-C84F9B8169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51A57A-604B-54BA-FEBD-74B983E92B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2BD175-4C24-E802-16F7-4B6A56AC0329}"/>
              </a:ext>
            </a:extLst>
          </p:cNvPr>
          <p:cNvSpPr>
            <a:spLocks noGrp="1"/>
          </p:cNvSpPr>
          <p:nvPr>
            <p:ph type="dt" sz="half" idx="10"/>
          </p:nvPr>
        </p:nvSpPr>
        <p:spPr/>
        <p:txBody>
          <a:bodyPr/>
          <a:lstStyle/>
          <a:p>
            <a:fld id="{955E3790-5FD8-468B-A3BD-4AF0A2A8134D}" type="datetimeFigureOut">
              <a:rPr lang="en-US" smtClean="0"/>
              <a:t>6/11/2025</a:t>
            </a:fld>
            <a:endParaRPr lang="en-US"/>
          </a:p>
        </p:txBody>
      </p:sp>
      <p:sp>
        <p:nvSpPr>
          <p:cNvPr id="5" name="Footer Placeholder 4">
            <a:extLst>
              <a:ext uri="{FF2B5EF4-FFF2-40B4-BE49-F238E27FC236}">
                <a16:creationId xmlns:a16="http://schemas.microsoft.com/office/drawing/2014/main" id="{D835D66E-AAFC-D395-A6D2-15601AFEC6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848DC0-68C4-FCD3-A08D-8ABCCC5DD203}"/>
              </a:ext>
            </a:extLst>
          </p:cNvPr>
          <p:cNvSpPr>
            <a:spLocks noGrp="1"/>
          </p:cNvSpPr>
          <p:nvPr>
            <p:ph type="sldNum" sz="quarter" idx="12"/>
          </p:nvPr>
        </p:nvSpPr>
        <p:spPr/>
        <p:txBody>
          <a:bodyPr/>
          <a:lstStyle/>
          <a:p>
            <a:fld id="{943AD0E9-CC0C-4893-A47E-BA7B4642107E}" type="slidenum">
              <a:rPr lang="en-US" smtClean="0"/>
              <a:t>‹#›</a:t>
            </a:fld>
            <a:endParaRPr lang="en-US"/>
          </a:p>
        </p:txBody>
      </p:sp>
    </p:spTree>
    <p:extLst>
      <p:ext uri="{BB962C8B-B14F-4D97-AF65-F5344CB8AC3E}">
        <p14:creationId xmlns:p14="http://schemas.microsoft.com/office/powerpoint/2010/main" val="466778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846660-B69C-9B0C-224A-E223B420418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B9DB51-02A1-0437-C358-4FF46B9FA1E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A9820F-08C7-8B78-4027-3EF8019AEAE9}"/>
              </a:ext>
            </a:extLst>
          </p:cNvPr>
          <p:cNvSpPr>
            <a:spLocks noGrp="1"/>
          </p:cNvSpPr>
          <p:nvPr>
            <p:ph type="dt" sz="half" idx="10"/>
          </p:nvPr>
        </p:nvSpPr>
        <p:spPr/>
        <p:txBody>
          <a:bodyPr/>
          <a:lstStyle/>
          <a:p>
            <a:fld id="{955E3790-5FD8-468B-A3BD-4AF0A2A8134D}" type="datetimeFigureOut">
              <a:rPr lang="en-US" smtClean="0"/>
              <a:t>6/11/2025</a:t>
            </a:fld>
            <a:endParaRPr lang="en-US"/>
          </a:p>
        </p:txBody>
      </p:sp>
      <p:sp>
        <p:nvSpPr>
          <p:cNvPr id="5" name="Footer Placeholder 4">
            <a:extLst>
              <a:ext uri="{FF2B5EF4-FFF2-40B4-BE49-F238E27FC236}">
                <a16:creationId xmlns:a16="http://schemas.microsoft.com/office/drawing/2014/main" id="{269E6658-D516-D020-A7AC-C68E633B98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BC5EA4-FC16-1598-008F-54EC6B4A8B3C}"/>
              </a:ext>
            </a:extLst>
          </p:cNvPr>
          <p:cNvSpPr>
            <a:spLocks noGrp="1"/>
          </p:cNvSpPr>
          <p:nvPr>
            <p:ph type="sldNum" sz="quarter" idx="12"/>
          </p:nvPr>
        </p:nvSpPr>
        <p:spPr/>
        <p:txBody>
          <a:bodyPr/>
          <a:lstStyle/>
          <a:p>
            <a:fld id="{943AD0E9-CC0C-4893-A47E-BA7B4642107E}" type="slidenum">
              <a:rPr lang="en-US" smtClean="0"/>
              <a:t>‹#›</a:t>
            </a:fld>
            <a:endParaRPr lang="en-US"/>
          </a:p>
        </p:txBody>
      </p:sp>
    </p:spTree>
    <p:extLst>
      <p:ext uri="{BB962C8B-B14F-4D97-AF65-F5344CB8AC3E}">
        <p14:creationId xmlns:p14="http://schemas.microsoft.com/office/powerpoint/2010/main" val="2584426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A76D1-B0EE-D680-ABA8-7239CB44A0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6A6A60-0860-E09D-A2B4-95DF5C7BBE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43AA1B-E175-795A-9F5B-463326A5AF00}"/>
              </a:ext>
            </a:extLst>
          </p:cNvPr>
          <p:cNvSpPr>
            <a:spLocks noGrp="1"/>
          </p:cNvSpPr>
          <p:nvPr>
            <p:ph type="dt" sz="half" idx="10"/>
          </p:nvPr>
        </p:nvSpPr>
        <p:spPr/>
        <p:txBody>
          <a:bodyPr/>
          <a:lstStyle/>
          <a:p>
            <a:fld id="{955E3790-5FD8-468B-A3BD-4AF0A2A8134D}" type="datetimeFigureOut">
              <a:rPr lang="en-US" smtClean="0"/>
              <a:t>6/11/2025</a:t>
            </a:fld>
            <a:endParaRPr lang="en-US"/>
          </a:p>
        </p:txBody>
      </p:sp>
      <p:sp>
        <p:nvSpPr>
          <p:cNvPr id="5" name="Footer Placeholder 4">
            <a:extLst>
              <a:ext uri="{FF2B5EF4-FFF2-40B4-BE49-F238E27FC236}">
                <a16:creationId xmlns:a16="http://schemas.microsoft.com/office/drawing/2014/main" id="{A65BDDFB-B45D-DF04-129B-E1BC01F2C6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231783-3569-50DA-0820-381FC3D77719}"/>
              </a:ext>
            </a:extLst>
          </p:cNvPr>
          <p:cNvSpPr>
            <a:spLocks noGrp="1"/>
          </p:cNvSpPr>
          <p:nvPr>
            <p:ph type="sldNum" sz="quarter" idx="12"/>
          </p:nvPr>
        </p:nvSpPr>
        <p:spPr/>
        <p:txBody>
          <a:bodyPr/>
          <a:lstStyle/>
          <a:p>
            <a:fld id="{943AD0E9-CC0C-4893-A47E-BA7B4642107E}" type="slidenum">
              <a:rPr lang="en-US" smtClean="0"/>
              <a:t>‹#›</a:t>
            </a:fld>
            <a:endParaRPr lang="en-US"/>
          </a:p>
        </p:txBody>
      </p:sp>
    </p:spTree>
    <p:extLst>
      <p:ext uri="{BB962C8B-B14F-4D97-AF65-F5344CB8AC3E}">
        <p14:creationId xmlns:p14="http://schemas.microsoft.com/office/powerpoint/2010/main" val="2402834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55EE-2F34-0AA2-9274-59C609CA6C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F1DC4B3-D50C-1EA9-F11F-17009E6737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BBB2E2-B519-355A-3D07-848F45DECD6C}"/>
              </a:ext>
            </a:extLst>
          </p:cNvPr>
          <p:cNvSpPr>
            <a:spLocks noGrp="1"/>
          </p:cNvSpPr>
          <p:nvPr>
            <p:ph type="dt" sz="half" idx="10"/>
          </p:nvPr>
        </p:nvSpPr>
        <p:spPr/>
        <p:txBody>
          <a:bodyPr/>
          <a:lstStyle/>
          <a:p>
            <a:fld id="{955E3790-5FD8-468B-A3BD-4AF0A2A8134D}" type="datetimeFigureOut">
              <a:rPr lang="en-US" smtClean="0"/>
              <a:t>6/11/2025</a:t>
            </a:fld>
            <a:endParaRPr lang="en-US"/>
          </a:p>
        </p:txBody>
      </p:sp>
      <p:sp>
        <p:nvSpPr>
          <p:cNvPr id="5" name="Footer Placeholder 4">
            <a:extLst>
              <a:ext uri="{FF2B5EF4-FFF2-40B4-BE49-F238E27FC236}">
                <a16:creationId xmlns:a16="http://schemas.microsoft.com/office/drawing/2014/main" id="{557F2856-EB23-2A77-6914-16D4BBC9DD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C2A26A-9D8E-0721-4089-94E97EA9D103}"/>
              </a:ext>
            </a:extLst>
          </p:cNvPr>
          <p:cNvSpPr>
            <a:spLocks noGrp="1"/>
          </p:cNvSpPr>
          <p:nvPr>
            <p:ph type="sldNum" sz="quarter" idx="12"/>
          </p:nvPr>
        </p:nvSpPr>
        <p:spPr/>
        <p:txBody>
          <a:bodyPr/>
          <a:lstStyle/>
          <a:p>
            <a:fld id="{943AD0E9-CC0C-4893-A47E-BA7B4642107E}" type="slidenum">
              <a:rPr lang="en-US" smtClean="0"/>
              <a:t>‹#›</a:t>
            </a:fld>
            <a:endParaRPr lang="en-US"/>
          </a:p>
        </p:txBody>
      </p:sp>
    </p:spTree>
    <p:extLst>
      <p:ext uri="{BB962C8B-B14F-4D97-AF65-F5344CB8AC3E}">
        <p14:creationId xmlns:p14="http://schemas.microsoft.com/office/powerpoint/2010/main" val="1784972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03309-D962-92D0-9D18-33D8B8C254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99D71C-E38C-0E3D-F3D9-00C478D4C92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41BF65-BF55-B1E6-2358-72175C35CA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EB4D2D-9BE4-705D-41BF-89386FA85881}"/>
              </a:ext>
            </a:extLst>
          </p:cNvPr>
          <p:cNvSpPr>
            <a:spLocks noGrp="1"/>
          </p:cNvSpPr>
          <p:nvPr>
            <p:ph type="dt" sz="half" idx="10"/>
          </p:nvPr>
        </p:nvSpPr>
        <p:spPr/>
        <p:txBody>
          <a:bodyPr/>
          <a:lstStyle/>
          <a:p>
            <a:fld id="{955E3790-5FD8-468B-A3BD-4AF0A2A8134D}" type="datetimeFigureOut">
              <a:rPr lang="en-US" smtClean="0"/>
              <a:t>6/11/2025</a:t>
            </a:fld>
            <a:endParaRPr lang="en-US"/>
          </a:p>
        </p:txBody>
      </p:sp>
      <p:sp>
        <p:nvSpPr>
          <p:cNvPr id="6" name="Footer Placeholder 5">
            <a:extLst>
              <a:ext uri="{FF2B5EF4-FFF2-40B4-BE49-F238E27FC236}">
                <a16:creationId xmlns:a16="http://schemas.microsoft.com/office/drawing/2014/main" id="{54957679-B3EB-5016-036A-7155DBB78E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BDBCEC-8047-3CC5-7A16-1498F6CAFA00}"/>
              </a:ext>
            </a:extLst>
          </p:cNvPr>
          <p:cNvSpPr>
            <a:spLocks noGrp="1"/>
          </p:cNvSpPr>
          <p:nvPr>
            <p:ph type="sldNum" sz="quarter" idx="12"/>
          </p:nvPr>
        </p:nvSpPr>
        <p:spPr/>
        <p:txBody>
          <a:bodyPr/>
          <a:lstStyle/>
          <a:p>
            <a:fld id="{943AD0E9-CC0C-4893-A47E-BA7B4642107E}" type="slidenum">
              <a:rPr lang="en-US" smtClean="0"/>
              <a:t>‹#›</a:t>
            </a:fld>
            <a:endParaRPr lang="en-US"/>
          </a:p>
        </p:txBody>
      </p:sp>
    </p:spTree>
    <p:extLst>
      <p:ext uri="{BB962C8B-B14F-4D97-AF65-F5344CB8AC3E}">
        <p14:creationId xmlns:p14="http://schemas.microsoft.com/office/powerpoint/2010/main" val="2314955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376C1-C802-C23B-C6FB-859F8D99630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9A5F22B-A9C7-338C-1308-19F0CFC9C99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A45010-6AC9-D47B-0ED6-A3F08E7FF9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4EBFC40-3A3C-BFF4-BEA7-922EBF40CC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02AC30-0400-6F6B-8BD5-02387F6408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1D5AF8-F078-7FA9-0980-6DAB2EA5A97C}"/>
              </a:ext>
            </a:extLst>
          </p:cNvPr>
          <p:cNvSpPr>
            <a:spLocks noGrp="1"/>
          </p:cNvSpPr>
          <p:nvPr>
            <p:ph type="dt" sz="half" idx="10"/>
          </p:nvPr>
        </p:nvSpPr>
        <p:spPr/>
        <p:txBody>
          <a:bodyPr/>
          <a:lstStyle/>
          <a:p>
            <a:fld id="{955E3790-5FD8-468B-A3BD-4AF0A2A8134D}" type="datetimeFigureOut">
              <a:rPr lang="en-US" smtClean="0"/>
              <a:t>6/11/2025</a:t>
            </a:fld>
            <a:endParaRPr lang="en-US"/>
          </a:p>
        </p:txBody>
      </p:sp>
      <p:sp>
        <p:nvSpPr>
          <p:cNvPr id="8" name="Footer Placeholder 7">
            <a:extLst>
              <a:ext uri="{FF2B5EF4-FFF2-40B4-BE49-F238E27FC236}">
                <a16:creationId xmlns:a16="http://schemas.microsoft.com/office/drawing/2014/main" id="{C2794CB1-3613-5E66-FDF8-63F6F8C8DC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D31331-281C-EB46-C7C3-A8DE320EFE8D}"/>
              </a:ext>
            </a:extLst>
          </p:cNvPr>
          <p:cNvSpPr>
            <a:spLocks noGrp="1"/>
          </p:cNvSpPr>
          <p:nvPr>
            <p:ph type="sldNum" sz="quarter" idx="12"/>
          </p:nvPr>
        </p:nvSpPr>
        <p:spPr/>
        <p:txBody>
          <a:bodyPr/>
          <a:lstStyle/>
          <a:p>
            <a:fld id="{943AD0E9-CC0C-4893-A47E-BA7B4642107E}" type="slidenum">
              <a:rPr lang="en-US" smtClean="0"/>
              <a:t>‹#›</a:t>
            </a:fld>
            <a:endParaRPr lang="en-US"/>
          </a:p>
        </p:txBody>
      </p:sp>
    </p:spTree>
    <p:extLst>
      <p:ext uri="{BB962C8B-B14F-4D97-AF65-F5344CB8AC3E}">
        <p14:creationId xmlns:p14="http://schemas.microsoft.com/office/powerpoint/2010/main" val="349392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85523-336F-E911-946D-EDF3411B67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549A02C-56C9-3A89-B3D4-5726F0CA9C20}"/>
              </a:ext>
            </a:extLst>
          </p:cNvPr>
          <p:cNvSpPr>
            <a:spLocks noGrp="1"/>
          </p:cNvSpPr>
          <p:nvPr>
            <p:ph type="dt" sz="half" idx="10"/>
          </p:nvPr>
        </p:nvSpPr>
        <p:spPr/>
        <p:txBody>
          <a:bodyPr/>
          <a:lstStyle/>
          <a:p>
            <a:fld id="{955E3790-5FD8-468B-A3BD-4AF0A2A8134D}" type="datetimeFigureOut">
              <a:rPr lang="en-US" smtClean="0"/>
              <a:t>6/11/2025</a:t>
            </a:fld>
            <a:endParaRPr lang="en-US"/>
          </a:p>
        </p:txBody>
      </p:sp>
      <p:sp>
        <p:nvSpPr>
          <p:cNvPr id="4" name="Footer Placeholder 3">
            <a:extLst>
              <a:ext uri="{FF2B5EF4-FFF2-40B4-BE49-F238E27FC236}">
                <a16:creationId xmlns:a16="http://schemas.microsoft.com/office/drawing/2014/main" id="{F9006709-41F6-A38E-D005-92EF141227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424703B-1A96-58C5-1AD6-D80DDB881CC7}"/>
              </a:ext>
            </a:extLst>
          </p:cNvPr>
          <p:cNvSpPr>
            <a:spLocks noGrp="1"/>
          </p:cNvSpPr>
          <p:nvPr>
            <p:ph type="sldNum" sz="quarter" idx="12"/>
          </p:nvPr>
        </p:nvSpPr>
        <p:spPr/>
        <p:txBody>
          <a:bodyPr/>
          <a:lstStyle/>
          <a:p>
            <a:fld id="{943AD0E9-CC0C-4893-A47E-BA7B4642107E}" type="slidenum">
              <a:rPr lang="en-US" smtClean="0"/>
              <a:t>‹#›</a:t>
            </a:fld>
            <a:endParaRPr lang="en-US"/>
          </a:p>
        </p:txBody>
      </p:sp>
    </p:spTree>
    <p:extLst>
      <p:ext uri="{BB962C8B-B14F-4D97-AF65-F5344CB8AC3E}">
        <p14:creationId xmlns:p14="http://schemas.microsoft.com/office/powerpoint/2010/main" val="345719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46E7F5-CAB5-30BE-6670-15BF5BE9E75F}"/>
              </a:ext>
            </a:extLst>
          </p:cNvPr>
          <p:cNvSpPr>
            <a:spLocks noGrp="1"/>
          </p:cNvSpPr>
          <p:nvPr>
            <p:ph type="dt" sz="half" idx="10"/>
          </p:nvPr>
        </p:nvSpPr>
        <p:spPr/>
        <p:txBody>
          <a:bodyPr/>
          <a:lstStyle/>
          <a:p>
            <a:fld id="{955E3790-5FD8-468B-A3BD-4AF0A2A8134D}" type="datetimeFigureOut">
              <a:rPr lang="en-US" smtClean="0"/>
              <a:t>6/11/2025</a:t>
            </a:fld>
            <a:endParaRPr lang="en-US"/>
          </a:p>
        </p:txBody>
      </p:sp>
      <p:sp>
        <p:nvSpPr>
          <p:cNvPr id="3" name="Footer Placeholder 2">
            <a:extLst>
              <a:ext uri="{FF2B5EF4-FFF2-40B4-BE49-F238E27FC236}">
                <a16:creationId xmlns:a16="http://schemas.microsoft.com/office/drawing/2014/main" id="{437D4FF3-A1AF-7C8C-FDC3-C0B83BAF50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6ABF150-C0AA-7706-DDC6-852277D5F99B}"/>
              </a:ext>
            </a:extLst>
          </p:cNvPr>
          <p:cNvSpPr>
            <a:spLocks noGrp="1"/>
          </p:cNvSpPr>
          <p:nvPr>
            <p:ph type="sldNum" sz="quarter" idx="12"/>
          </p:nvPr>
        </p:nvSpPr>
        <p:spPr/>
        <p:txBody>
          <a:bodyPr/>
          <a:lstStyle/>
          <a:p>
            <a:fld id="{943AD0E9-CC0C-4893-A47E-BA7B4642107E}" type="slidenum">
              <a:rPr lang="en-US" smtClean="0"/>
              <a:t>‹#›</a:t>
            </a:fld>
            <a:endParaRPr lang="en-US"/>
          </a:p>
        </p:txBody>
      </p:sp>
    </p:spTree>
    <p:extLst>
      <p:ext uri="{BB962C8B-B14F-4D97-AF65-F5344CB8AC3E}">
        <p14:creationId xmlns:p14="http://schemas.microsoft.com/office/powerpoint/2010/main" val="3798903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7853C-725A-4109-5A5A-0995AAF48D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19F9EC-E30B-7DBC-1A59-A27CE05695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A0F4CAC-1307-DD6F-10F1-7CBD84DB14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3AEFCF-460D-3B26-3C5B-BAD12716D171}"/>
              </a:ext>
            </a:extLst>
          </p:cNvPr>
          <p:cNvSpPr>
            <a:spLocks noGrp="1"/>
          </p:cNvSpPr>
          <p:nvPr>
            <p:ph type="dt" sz="half" idx="10"/>
          </p:nvPr>
        </p:nvSpPr>
        <p:spPr/>
        <p:txBody>
          <a:bodyPr/>
          <a:lstStyle/>
          <a:p>
            <a:fld id="{955E3790-5FD8-468B-A3BD-4AF0A2A8134D}" type="datetimeFigureOut">
              <a:rPr lang="en-US" smtClean="0"/>
              <a:t>6/11/2025</a:t>
            </a:fld>
            <a:endParaRPr lang="en-US"/>
          </a:p>
        </p:txBody>
      </p:sp>
      <p:sp>
        <p:nvSpPr>
          <p:cNvPr id="6" name="Footer Placeholder 5">
            <a:extLst>
              <a:ext uri="{FF2B5EF4-FFF2-40B4-BE49-F238E27FC236}">
                <a16:creationId xmlns:a16="http://schemas.microsoft.com/office/drawing/2014/main" id="{5E9B0991-B064-753B-4B6F-112ED895CD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2DD010C-964B-40F6-7A8F-B4F9E229675A}"/>
              </a:ext>
            </a:extLst>
          </p:cNvPr>
          <p:cNvSpPr>
            <a:spLocks noGrp="1"/>
          </p:cNvSpPr>
          <p:nvPr>
            <p:ph type="sldNum" sz="quarter" idx="12"/>
          </p:nvPr>
        </p:nvSpPr>
        <p:spPr/>
        <p:txBody>
          <a:bodyPr/>
          <a:lstStyle/>
          <a:p>
            <a:fld id="{943AD0E9-CC0C-4893-A47E-BA7B4642107E}" type="slidenum">
              <a:rPr lang="en-US" smtClean="0"/>
              <a:t>‹#›</a:t>
            </a:fld>
            <a:endParaRPr lang="en-US"/>
          </a:p>
        </p:txBody>
      </p:sp>
    </p:spTree>
    <p:extLst>
      <p:ext uri="{BB962C8B-B14F-4D97-AF65-F5344CB8AC3E}">
        <p14:creationId xmlns:p14="http://schemas.microsoft.com/office/powerpoint/2010/main" val="2758892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92AF6-E4C8-910B-E9D4-F03C1E912B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F87B2EB-FC41-CBB6-908C-6849C6FFBF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FD1080-4702-57FB-6A0A-BB1B89DAF5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017E15-2685-6D27-C771-5F9E4A31208D}"/>
              </a:ext>
            </a:extLst>
          </p:cNvPr>
          <p:cNvSpPr>
            <a:spLocks noGrp="1"/>
          </p:cNvSpPr>
          <p:nvPr>
            <p:ph type="dt" sz="half" idx="10"/>
          </p:nvPr>
        </p:nvSpPr>
        <p:spPr/>
        <p:txBody>
          <a:bodyPr/>
          <a:lstStyle/>
          <a:p>
            <a:fld id="{955E3790-5FD8-468B-A3BD-4AF0A2A8134D}" type="datetimeFigureOut">
              <a:rPr lang="en-US" smtClean="0"/>
              <a:t>6/11/2025</a:t>
            </a:fld>
            <a:endParaRPr lang="en-US"/>
          </a:p>
        </p:txBody>
      </p:sp>
      <p:sp>
        <p:nvSpPr>
          <p:cNvPr id="6" name="Footer Placeholder 5">
            <a:extLst>
              <a:ext uri="{FF2B5EF4-FFF2-40B4-BE49-F238E27FC236}">
                <a16:creationId xmlns:a16="http://schemas.microsoft.com/office/drawing/2014/main" id="{738006F2-F56E-B808-B29D-F520A2A3DF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8F7B74-BBFE-9015-245E-94D06BDAEE7A}"/>
              </a:ext>
            </a:extLst>
          </p:cNvPr>
          <p:cNvSpPr>
            <a:spLocks noGrp="1"/>
          </p:cNvSpPr>
          <p:nvPr>
            <p:ph type="sldNum" sz="quarter" idx="12"/>
          </p:nvPr>
        </p:nvSpPr>
        <p:spPr/>
        <p:txBody>
          <a:bodyPr/>
          <a:lstStyle/>
          <a:p>
            <a:fld id="{943AD0E9-CC0C-4893-A47E-BA7B4642107E}" type="slidenum">
              <a:rPr lang="en-US" smtClean="0"/>
              <a:t>‹#›</a:t>
            </a:fld>
            <a:endParaRPr lang="en-US"/>
          </a:p>
        </p:txBody>
      </p:sp>
    </p:spTree>
    <p:extLst>
      <p:ext uri="{BB962C8B-B14F-4D97-AF65-F5344CB8AC3E}">
        <p14:creationId xmlns:p14="http://schemas.microsoft.com/office/powerpoint/2010/main" val="3879265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83079A-2876-7CEA-4EDF-F784B23C01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F3F3A6F-4601-F598-7AD4-6439D120EC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8C6A23-F720-8956-A8BF-06E575FC67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5E3790-5FD8-468B-A3BD-4AF0A2A8134D}" type="datetimeFigureOut">
              <a:rPr lang="en-US" smtClean="0"/>
              <a:t>6/11/2025</a:t>
            </a:fld>
            <a:endParaRPr lang="en-US"/>
          </a:p>
        </p:txBody>
      </p:sp>
      <p:sp>
        <p:nvSpPr>
          <p:cNvPr id="5" name="Footer Placeholder 4">
            <a:extLst>
              <a:ext uri="{FF2B5EF4-FFF2-40B4-BE49-F238E27FC236}">
                <a16:creationId xmlns:a16="http://schemas.microsoft.com/office/drawing/2014/main" id="{DA0453D1-3AFA-9E36-A131-9DB64EE2A4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916A27-21FF-29DA-568B-A33281AEF5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3AD0E9-CC0C-4893-A47E-BA7B4642107E}" type="slidenum">
              <a:rPr lang="en-US" smtClean="0"/>
              <a:t>‹#›</a:t>
            </a:fld>
            <a:endParaRPr lang="en-US"/>
          </a:p>
        </p:txBody>
      </p:sp>
    </p:spTree>
    <p:extLst>
      <p:ext uri="{BB962C8B-B14F-4D97-AF65-F5344CB8AC3E}">
        <p14:creationId xmlns:p14="http://schemas.microsoft.com/office/powerpoint/2010/main" val="1715483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A02162-8F84-C2F6-F3A6-D721B4301618}"/>
              </a:ext>
            </a:extLst>
          </p:cNvPr>
          <p:cNvSpPr txBox="1"/>
          <p:nvPr/>
        </p:nvSpPr>
        <p:spPr>
          <a:xfrm>
            <a:off x="1634066" y="1764943"/>
            <a:ext cx="8475133" cy="3416320"/>
          </a:xfrm>
          <a:prstGeom prst="rect">
            <a:avLst/>
          </a:prstGeom>
          <a:noFill/>
        </p:spPr>
        <p:txBody>
          <a:bodyPr wrap="square">
            <a:spAutoFit/>
          </a:bodyPr>
          <a:lstStyle/>
          <a:p>
            <a:r>
              <a:rPr lang="en-US" dirty="0"/>
              <a:t>Sacramento's Rental Market at a Crossroads Sacramento, California, continues to stand as a dynamic and attractive market, consistently drawing new residents. This appeal largely stems from its relative affordability when compared to its significantly more expensive coastal counterparts, such as the Bay Area. Over the past decade, Sacramento has experienced nearly 10% population growth, a testament to its draw. This demographic expansion, coupled with a robust and diverse job market encompassing government, healthcare, education, and technology sectors, has historically fueled strong demand for rental properties within the region. However, as the market transitions into 2025, property managers in Sacramento face a complex and evolving economic environment. Persistent high interest rates and broader economic uncertainty are creating significant headwinds, reshaping the housing market, influencing tenant demand, and impacting rental price strategies.</a:t>
            </a:r>
          </a:p>
        </p:txBody>
      </p:sp>
      <p:sp>
        <p:nvSpPr>
          <p:cNvPr id="4" name="TextBox 3">
            <a:extLst>
              <a:ext uri="{FF2B5EF4-FFF2-40B4-BE49-F238E27FC236}">
                <a16:creationId xmlns:a16="http://schemas.microsoft.com/office/drawing/2014/main" id="{000C6D96-6C7B-FBC3-D961-8FADE040CA14}"/>
              </a:ext>
            </a:extLst>
          </p:cNvPr>
          <p:cNvSpPr txBox="1"/>
          <p:nvPr/>
        </p:nvSpPr>
        <p:spPr>
          <a:xfrm>
            <a:off x="2474936" y="897467"/>
            <a:ext cx="6156878" cy="461665"/>
          </a:xfrm>
          <a:prstGeom prst="rect">
            <a:avLst/>
          </a:prstGeom>
          <a:noFill/>
        </p:spPr>
        <p:txBody>
          <a:bodyPr wrap="none" rtlCol="0">
            <a:spAutoFit/>
          </a:bodyPr>
          <a:lstStyle/>
          <a:p>
            <a:pPr algn="ctr"/>
            <a:r>
              <a:rPr lang="en-US" sz="2400" b="1" dirty="0"/>
              <a:t>Sacramento Rental Conditions – Summer 2025 </a:t>
            </a:r>
          </a:p>
        </p:txBody>
      </p:sp>
      <p:pic>
        <p:nvPicPr>
          <p:cNvPr id="10" name="Picture 9">
            <a:extLst>
              <a:ext uri="{FF2B5EF4-FFF2-40B4-BE49-F238E27FC236}">
                <a16:creationId xmlns:a16="http://schemas.microsoft.com/office/drawing/2014/main" id="{6198CEBB-991C-4F2D-5046-11A9C129D6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000" y="318558"/>
            <a:ext cx="1696508" cy="1696508"/>
          </a:xfrm>
          <a:prstGeom prst="rect">
            <a:avLst/>
          </a:prstGeom>
        </p:spPr>
      </p:pic>
      <p:sp>
        <p:nvSpPr>
          <p:cNvPr id="11" name="TextBox 10">
            <a:extLst>
              <a:ext uri="{FF2B5EF4-FFF2-40B4-BE49-F238E27FC236}">
                <a16:creationId xmlns:a16="http://schemas.microsoft.com/office/drawing/2014/main" id="{052F007A-6E79-4E6D-ECEF-A242CF11F587}"/>
              </a:ext>
            </a:extLst>
          </p:cNvPr>
          <p:cNvSpPr txBox="1"/>
          <p:nvPr/>
        </p:nvSpPr>
        <p:spPr>
          <a:xfrm>
            <a:off x="1219200" y="6223001"/>
            <a:ext cx="9725804" cy="369332"/>
          </a:xfrm>
          <a:prstGeom prst="rect">
            <a:avLst/>
          </a:prstGeom>
          <a:noFill/>
        </p:spPr>
        <p:txBody>
          <a:bodyPr wrap="none" rtlCol="0">
            <a:spAutoFit/>
          </a:bodyPr>
          <a:lstStyle/>
          <a:p>
            <a:r>
              <a:rPr lang="en-US" dirty="0"/>
              <a:t>M&amp;M Properties | 1545 River Park Dr. #100 | Sacramento CA 95815 | 916.500.8188 | DRE #01100901</a:t>
            </a:r>
          </a:p>
        </p:txBody>
      </p:sp>
    </p:spTree>
    <p:extLst>
      <p:ext uri="{BB962C8B-B14F-4D97-AF65-F5344CB8AC3E}">
        <p14:creationId xmlns:p14="http://schemas.microsoft.com/office/powerpoint/2010/main" val="400816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9B3823-5BAC-AC73-84C3-878E1282C372}"/>
              </a:ext>
            </a:extLst>
          </p:cNvPr>
          <p:cNvSpPr txBox="1"/>
          <p:nvPr/>
        </p:nvSpPr>
        <p:spPr>
          <a:xfrm>
            <a:off x="1600200" y="1591733"/>
            <a:ext cx="8525933" cy="3416320"/>
          </a:xfrm>
          <a:prstGeom prst="rect">
            <a:avLst/>
          </a:prstGeom>
          <a:noFill/>
        </p:spPr>
        <p:txBody>
          <a:bodyPr wrap="square">
            <a:spAutoFit/>
          </a:bodyPr>
          <a:lstStyle/>
          <a:p>
            <a:r>
              <a:rPr lang="en-US" dirty="0"/>
              <a:t>Navigating these shifts proactively is not merely a recommendation but an essential requirement for maintaining sustainable success and optimizing property portfolios. Sacramento's position as an affordable alternative to more expensive California markets provides a crucial buffer against broader economic downturns. When interest rates rise and homeownership becomes less accessible across the state, a larger segment of the population is naturally pushed into the rental market. This phenomenon is further exacerbated by the "lock-in effect," where existing homeowners, holding onto historically low mortgage rates, are reluctant to sell their properties. This reluctance constrains the supply of homes for sale, diverting even more potential buyers towards rental options. Consequently, Sacramento's rental market possesses an inherent resilience, capable of buffering some of the negative impacts of economic uncertainty on rental occupancy, even if pricing power faces certain constraints due to prevailing affordability concerns. </a:t>
            </a:r>
          </a:p>
        </p:txBody>
      </p:sp>
      <p:pic>
        <p:nvPicPr>
          <p:cNvPr id="4" name="Picture 3">
            <a:extLst>
              <a:ext uri="{FF2B5EF4-FFF2-40B4-BE49-F238E27FC236}">
                <a16:creationId xmlns:a16="http://schemas.microsoft.com/office/drawing/2014/main" id="{A0F6BE36-99BF-DA1A-27E1-4A1DBD5A32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000" y="318558"/>
            <a:ext cx="1696508" cy="1696508"/>
          </a:xfrm>
          <a:prstGeom prst="rect">
            <a:avLst/>
          </a:prstGeom>
        </p:spPr>
      </p:pic>
      <p:sp>
        <p:nvSpPr>
          <p:cNvPr id="5" name="TextBox 4">
            <a:extLst>
              <a:ext uri="{FF2B5EF4-FFF2-40B4-BE49-F238E27FC236}">
                <a16:creationId xmlns:a16="http://schemas.microsoft.com/office/drawing/2014/main" id="{B201DE75-CF6E-189B-48AC-236BE8F48440}"/>
              </a:ext>
            </a:extLst>
          </p:cNvPr>
          <p:cNvSpPr txBox="1"/>
          <p:nvPr/>
        </p:nvSpPr>
        <p:spPr>
          <a:xfrm>
            <a:off x="1219200" y="6223001"/>
            <a:ext cx="9725804" cy="369332"/>
          </a:xfrm>
          <a:prstGeom prst="rect">
            <a:avLst/>
          </a:prstGeom>
          <a:noFill/>
        </p:spPr>
        <p:txBody>
          <a:bodyPr wrap="none" rtlCol="0">
            <a:spAutoFit/>
          </a:bodyPr>
          <a:lstStyle/>
          <a:p>
            <a:r>
              <a:rPr lang="en-US" dirty="0"/>
              <a:t>M&amp;M Properties | 1545 River Park Dr. #100 | Sacramento CA 95815 | 916.500.8188 | DRE #01100901</a:t>
            </a:r>
          </a:p>
        </p:txBody>
      </p:sp>
    </p:spTree>
    <p:extLst>
      <p:ext uri="{BB962C8B-B14F-4D97-AF65-F5344CB8AC3E}">
        <p14:creationId xmlns:p14="http://schemas.microsoft.com/office/powerpoint/2010/main" val="1474724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EAF8BB5-5865-1B17-C965-4C12F313FEC1}"/>
              </a:ext>
            </a:extLst>
          </p:cNvPr>
          <p:cNvSpPr txBox="1"/>
          <p:nvPr/>
        </p:nvSpPr>
        <p:spPr>
          <a:xfrm>
            <a:off x="1210734" y="1752599"/>
            <a:ext cx="9635066" cy="3693319"/>
          </a:xfrm>
          <a:prstGeom prst="rect">
            <a:avLst/>
          </a:prstGeom>
          <a:noFill/>
        </p:spPr>
        <p:txBody>
          <a:bodyPr wrap="square">
            <a:spAutoFit/>
          </a:bodyPr>
          <a:lstStyle/>
          <a:p>
            <a:r>
              <a:rPr lang="en-US" dirty="0"/>
              <a:t>Proactive Management for Sustainable Success Sacramento's rental market in 2025 presents a complex yet resilient landscape. While rising interest rates and broader economic uncertainty undoubtedly influence housing affordability and consumer caution, the underlying demand for rentals remains robust. This sustained demand is largely driven by the "lock-in effect" on homeowners who are reluctant to sell their low-mortgage-rate properties, coupled with Sacramento's enduring appeal as an affordable alternative to more expensive regions and its strong job market. Success for property managers in this environment hinges on a proactive and adaptive approach. Key strategies include:</a:t>
            </a:r>
          </a:p>
          <a:p>
            <a:r>
              <a:rPr lang="en-US" dirty="0"/>
              <a:t>Data-Driven Pricing: Employing dynamic pricing models and conducting continuous, hyper-local market analysis to optimize rental rates while maintaining competitiveness.</a:t>
            </a:r>
          </a:p>
          <a:p>
            <a:r>
              <a:rPr lang="en-US" dirty="0"/>
              <a:t>Tenant-Centric Operations: Prioritizing exceptional communication, highly responsive maintenance, and strategic amenity upgrades. These efforts directly enhance tenant satisfaction and retention, which in turn significantly reduces costly turnover.</a:t>
            </a:r>
          </a:p>
        </p:txBody>
      </p:sp>
      <p:pic>
        <p:nvPicPr>
          <p:cNvPr id="3" name="Picture 2">
            <a:extLst>
              <a:ext uri="{FF2B5EF4-FFF2-40B4-BE49-F238E27FC236}">
                <a16:creationId xmlns:a16="http://schemas.microsoft.com/office/drawing/2014/main" id="{2EBA4925-80D2-0ABC-FA57-D2970C68C7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000" y="318558"/>
            <a:ext cx="1696508" cy="1696508"/>
          </a:xfrm>
          <a:prstGeom prst="rect">
            <a:avLst/>
          </a:prstGeom>
        </p:spPr>
      </p:pic>
      <p:sp>
        <p:nvSpPr>
          <p:cNvPr id="4" name="TextBox 3">
            <a:extLst>
              <a:ext uri="{FF2B5EF4-FFF2-40B4-BE49-F238E27FC236}">
                <a16:creationId xmlns:a16="http://schemas.microsoft.com/office/drawing/2014/main" id="{EA3ED874-BE95-5707-6879-337B05585674}"/>
              </a:ext>
            </a:extLst>
          </p:cNvPr>
          <p:cNvSpPr txBox="1"/>
          <p:nvPr/>
        </p:nvSpPr>
        <p:spPr>
          <a:xfrm>
            <a:off x="1219200" y="6223001"/>
            <a:ext cx="9725804" cy="369332"/>
          </a:xfrm>
          <a:prstGeom prst="rect">
            <a:avLst/>
          </a:prstGeom>
          <a:noFill/>
        </p:spPr>
        <p:txBody>
          <a:bodyPr wrap="none" rtlCol="0">
            <a:spAutoFit/>
          </a:bodyPr>
          <a:lstStyle/>
          <a:p>
            <a:r>
              <a:rPr lang="en-US" dirty="0"/>
              <a:t>M&amp;M Properties | 1545 River Park Dr. #100 | Sacramento CA 95815 | 916.500.8188 | DRE #01100901</a:t>
            </a:r>
          </a:p>
        </p:txBody>
      </p:sp>
    </p:spTree>
    <p:extLst>
      <p:ext uri="{BB962C8B-B14F-4D97-AF65-F5344CB8AC3E}">
        <p14:creationId xmlns:p14="http://schemas.microsoft.com/office/powerpoint/2010/main" val="3807471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D0DBFB3-D605-A372-B081-AE53D8A61D36}"/>
              </a:ext>
            </a:extLst>
          </p:cNvPr>
          <p:cNvSpPr txBox="1"/>
          <p:nvPr/>
        </p:nvSpPr>
        <p:spPr>
          <a:xfrm>
            <a:off x="1142999" y="1400876"/>
            <a:ext cx="8805334" cy="3970318"/>
          </a:xfrm>
          <a:prstGeom prst="rect">
            <a:avLst/>
          </a:prstGeom>
          <a:noFill/>
        </p:spPr>
        <p:txBody>
          <a:bodyPr wrap="square">
            <a:spAutoFit/>
          </a:bodyPr>
          <a:lstStyle/>
          <a:p>
            <a:r>
              <a:rPr lang="en-US" dirty="0"/>
              <a:t>Operational Efficiency: Leveraging advanced property management technology to streamline processes, automate routine tasks, and effectively manage rising operational costs.</a:t>
            </a:r>
          </a:p>
          <a:p>
            <a:r>
              <a:rPr lang="en-US" dirty="0"/>
              <a:t>Vigilant Compliance: Staying meticulously informed about California's evolving rental laws and ensuring strict adherence to all new regulations to mitigate legal and financial risks.</a:t>
            </a:r>
          </a:p>
          <a:p>
            <a:r>
              <a:rPr lang="en-US" dirty="0"/>
              <a:t>Strategic Partnerships: Recognizing and utilizing the invaluable expertise offered by professional property management services to navigate market complexities and make informed decisions.</a:t>
            </a:r>
          </a:p>
          <a:p>
            <a:r>
              <a:rPr lang="en-US" dirty="0"/>
              <a:t>The Sacramento market is not facing a collapse, but it is undergoing a noticeable shift. By acknowledging these changes and responding with informed, proactive strategies, Sacramento property managers can not only weather the current economic headwinds but also strategically position their portfolios for sustainable growth and continued profitability throughout 2025 and beyond. </a:t>
            </a:r>
          </a:p>
          <a:p>
            <a:endParaRPr lang="en-US" dirty="0"/>
          </a:p>
          <a:p>
            <a:r>
              <a:rPr lang="en-US" dirty="0"/>
              <a:t>By: Darren Babby, M&amp;M Properties</a:t>
            </a:r>
          </a:p>
        </p:txBody>
      </p:sp>
      <p:pic>
        <p:nvPicPr>
          <p:cNvPr id="5" name="Picture 4">
            <a:extLst>
              <a:ext uri="{FF2B5EF4-FFF2-40B4-BE49-F238E27FC236}">
                <a16:creationId xmlns:a16="http://schemas.microsoft.com/office/drawing/2014/main" id="{1B05E204-EF0F-F8C4-DA81-BF18828F63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0908" y="270932"/>
            <a:ext cx="1473199" cy="1473199"/>
          </a:xfrm>
          <a:prstGeom prst="rect">
            <a:avLst/>
          </a:prstGeom>
        </p:spPr>
      </p:pic>
      <p:sp>
        <p:nvSpPr>
          <p:cNvPr id="8" name="TextBox 7">
            <a:extLst>
              <a:ext uri="{FF2B5EF4-FFF2-40B4-BE49-F238E27FC236}">
                <a16:creationId xmlns:a16="http://schemas.microsoft.com/office/drawing/2014/main" id="{72CC5EF8-A0CB-CCCE-99A5-12FB4A9FFFCA}"/>
              </a:ext>
            </a:extLst>
          </p:cNvPr>
          <p:cNvSpPr txBox="1"/>
          <p:nvPr/>
        </p:nvSpPr>
        <p:spPr>
          <a:xfrm>
            <a:off x="1219200" y="6223001"/>
            <a:ext cx="9725804" cy="369332"/>
          </a:xfrm>
          <a:prstGeom prst="rect">
            <a:avLst/>
          </a:prstGeom>
          <a:noFill/>
        </p:spPr>
        <p:txBody>
          <a:bodyPr wrap="none" rtlCol="0">
            <a:spAutoFit/>
          </a:bodyPr>
          <a:lstStyle/>
          <a:p>
            <a:r>
              <a:rPr lang="en-US" dirty="0"/>
              <a:t>M&amp;M Properties | 1545 River Park Dr. #100 | Sacramento CA 95815 | 916.500.8188 | DRE #01100901</a:t>
            </a:r>
          </a:p>
        </p:txBody>
      </p:sp>
    </p:spTree>
    <p:extLst>
      <p:ext uri="{BB962C8B-B14F-4D97-AF65-F5344CB8AC3E}">
        <p14:creationId xmlns:p14="http://schemas.microsoft.com/office/powerpoint/2010/main" val="3865109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698</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Darren Babby</dc:creator>
  <cp:lastModifiedBy>Darren Babby</cp:lastModifiedBy>
  <cp:revision>2</cp:revision>
  <dcterms:created xsi:type="dcterms:W3CDTF">2025-06-05T22:50:24Z</dcterms:created>
  <dcterms:modified xsi:type="dcterms:W3CDTF">2025-06-11T20:33:26Z</dcterms:modified>
</cp:coreProperties>
</file>