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57"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113" d="100"/>
          <a:sy n="113" d="100"/>
        </p:scale>
        <p:origin x="45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1E8ED5-2843-908F-26BA-CD0007D1C20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A760893-C3CB-E191-B1FA-9FA9A28A92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C3F2CBB-F5C9-FDDB-7829-6161F6A5C3F2}"/>
              </a:ext>
            </a:extLst>
          </p:cNvPr>
          <p:cNvSpPr>
            <a:spLocks noGrp="1"/>
          </p:cNvSpPr>
          <p:nvPr>
            <p:ph type="dt" sz="half" idx="10"/>
          </p:nvPr>
        </p:nvSpPr>
        <p:spPr/>
        <p:txBody>
          <a:bodyPr/>
          <a:lstStyle/>
          <a:p>
            <a:fld id="{6DCE4BAD-F053-4300-872E-2E25982F506E}" type="datetimeFigureOut">
              <a:rPr lang="en-US" smtClean="0"/>
              <a:t>6/17/2025</a:t>
            </a:fld>
            <a:endParaRPr lang="en-US"/>
          </a:p>
        </p:txBody>
      </p:sp>
      <p:sp>
        <p:nvSpPr>
          <p:cNvPr id="5" name="Footer Placeholder 4">
            <a:extLst>
              <a:ext uri="{FF2B5EF4-FFF2-40B4-BE49-F238E27FC236}">
                <a16:creationId xmlns:a16="http://schemas.microsoft.com/office/drawing/2014/main" id="{0B59AF35-A282-E55C-0DD5-ADDF4E91BE0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AFDDCEC-6A07-D1E6-7A90-1D1243D84717}"/>
              </a:ext>
            </a:extLst>
          </p:cNvPr>
          <p:cNvSpPr>
            <a:spLocks noGrp="1"/>
          </p:cNvSpPr>
          <p:nvPr>
            <p:ph type="sldNum" sz="quarter" idx="12"/>
          </p:nvPr>
        </p:nvSpPr>
        <p:spPr/>
        <p:txBody>
          <a:bodyPr/>
          <a:lstStyle/>
          <a:p>
            <a:fld id="{82692D78-9FBD-4F23-9793-1EB06908F21F}" type="slidenum">
              <a:rPr lang="en-US" smtClean="0"/>
              <a:t>‹#›</a:t>
            </a:fld>
            <a:endParaRPr lang="en-US"/>
          </a:p>
        </p:txBody>
      </p:sp>
    </p:spTree>
    <p:extLst>
      <p:ext uri="{BB962C8B-B14F-4D97-AF65-F5344CB8AC3E}">
        <p14:creationId xmlns:p14="http://schemas.microsoft.com/office/powerpoint/2010/main" val="2717877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AD501D-7161-D5D4-6A97-45AC68C2644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967BD47-69C8-7DA8-2F71-5D52D6925E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3E3752D-151B-7CDD-9147-DD6EA7C357B3}"/>
              </a:ext>
            </a:extLst>
          </p:cNvPr>
          <p:cNvSpPr>
            <a:spLocks noGrp="1"/>
          </p:cNvSpPr>
          <p:nvPr>
            <p:ph type="dt" sz="half" idx="10"/>
          </p:nvPr>
        </p:nvSpPr>
        <p:spPr/>
        <p:txBody>
          <a:bodyPr/>
          <a:lstStyle/>
          <a:p>
            <a:fld id="{6DCE4BAD-F053-4300-872E-2E25982F506E}" type="datetimeFigureOut">
              <a:rPr lang="en-US" smtClean="0"/>
              <a:t>6/17/2025</a:t>
            </a:fld>
            <a:endParaRPr lang="en-US"/>
          </a:p>
        </p:txBody>
      </p:sp>
      <p:sp>
        <p:nvSpPr>
          <p:cNvPr id="5" name="Footer Placeholder 4">
            <a:extLst>
              <a:ext uri="{FF2B5EF4-FFF2-40B4-BE49-F238E27FC236}">
                <a16:creationId xmlns:a16="http://schemas.microsoft.com/office/drawing/2014/main" id="{3E4F9421-0923-D1D0-A54D-5BF56E40E6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0383B3-9E64-1751-E7D3-82DBE2D3BAB7}"/>
              </a:ext>
            </a:extLst>
          </p:cNvPr>
          <p:cNvSpPr>
            <a:spLocks noGrp="1"/>
          </p:cNvSpPr>
          <p:nvPr>
            <p:ph type="sldNum" sz="quarter" idx="12"/>
          </p:nvPr>
        </p:nvSpPr>
        <p:spPr/>
        <p:txBody>
          <a:bodyPr/>
          <a:lstStyle/>
          <a:p>
            <a:fld id="{82692D78-9FBD-4F23-9793-1EB06908F21F}" type="slidenum">
              <a:rPr lang="en-US" smtClean="0"/>
              <a:t>‹#›</a:t>
            </a:fld>
            <a:endParaRPr lang="en-US"/>
          </a:p>
        </p:txBody>
      </p:sp>
    </p:spTree>
    <p:extLst>
      <p:ext uri="{BB962C8B-B14F-4D97-AF65-F5344CB8AC3E}">
        <p14:creationId xmlns:p14="http://schemas.microsoft.com/office/powerpoint/2010/main" val="15601569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B0BF6DD-88DA-1744-FA6E-8475A003BEC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26A318-A9C4-53D6-8308-50E14B1AD3E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BCBC9CE-FECB-D387-0F22-B912DA28C84F}"/>
              </a:ext>
            </a:extLst>
          </p:cNvPr>
          <p:cNvSpPr>
            <a:spLocks noGrp="1"/>
          </p:cNvSpPr>
          <p:nvPr>
            <p:ph type="dt" sz="half" idx="10"/>
          </p:nvPr>
        </p:nvSpPr>
        <p:spPr/>
        <p:txBody>
          <a:bodyPr/>
          <a:lstStyle/>
          <a:p>
            <a:fld id="{6DCE4BAD-F053-4300-872E-2E25982F506E}" type="datetimeFigureOut">
              <a:rPr lang="en-US" smtClean="0"/>
              <a:t>6/17/2025</a:t>
            </a:fld>
            <a:endParaRPr lang="en-US"/>
          </a:p>
        </p:txBody>
      </p:sp>
      <p:sp>
        <p:nvSpPr>
          <p:cNvPr id="5" name="Footer Placeholder 4">
            <a:extLst>
              <a:ext uri="{FF2B5EF4-FFF2-40B4-BE49-F238E27FC236}">
                <a16:creationId xmlns:a16="http://schemas.microsoft.com/office/drawing/2014/main" id="{176778AF-704D-D368-6C17-BE671B1682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432E7E5-1B5C-1664-D56D-9705659A1E3A}"/>
              </a:ext>
            </a:extLst>
          </p:cNvPr>
          <p:cNvSpPr>
            <a:spLocks noGrp="1"/>
          </p:cNvSpPr>
          <p:nvPr>
            <p:ph type="sldNum" sz="quarter" idx="12"/>
          </p:nvPr>
        </p:nvSpPr>
        <p:spPr/>
        <p:txBody>
          <a:bodyPr/>
          <a:lstStyle/>
          <a:p>
            <a:fld id="{82692D78-9FBD-4F23-9793-1EB06908F21F}" type="slidenum">
              <a:rPr lang="en-US" smtClean="0"/>
              <a:t>‹#›</a:t>
            </a:fld>
            <a:endParaRPr lang="en-US"/>
          </a:p>
        </p:txBody>
      </p:sp>
    </p:spTree>
    <p:extLst>
      <p:ext uri="{BB962C8B-B14F-4D97-AF65-F5344CB8AC3E}">
        <p14:creationId xmlns:p14="http://schemas.microsoft.com/office/powerpoint/2010/main" val="33170724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94443-8FEA-ABDD-4743-CD271C8B69D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9D594AE-3B76-2E85-A15C-3563BA74B3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E12A34-4E05-1B41-8EF2-AD2A0C2AD11B}"/>
              </a:ext>
            </a:extLst>
          </p:cNvPr>
          <p:cNvSpPr>
            <a:spLocks noGrp="1"/>
          </p:cNvSpPr>
          <p:nvPr>
            <p:ph type="dt" sz="half" idx="10"/>
          </p:nvPr>
        </p:nvSpPr>
        <p:spPr/>
        <p:txBody>
          <a:bodyPr/>
          <a:lstStyle/>
          <a:p>
            <a:fld id="{6DCE4BAD-F053-4300-872E-2E25982F506E}" type="datetimeFigureOut">
              <a:rPr lang="en-US" smtClean="0"/>
              <a:t>6/17/2025</a:t>
            </a:fld>
            <a:endParaRPr lang="en-US"/>
          </a:p>
        </p:txBody>
      </p:sp>
      <p:sp>
        <p:nvSpPr>
          <p:cNvPr id="5" name="Footer Placeholder 4">
            <a:extLst>
              <a:ext uri="{FF2B5EF4-FFF2-40B4-BE49-F238E27FC236}">
                <a16:creationId xmlns:a16="http://schemas.microsoft.com/office/drawing/2014/main" id="{1CBD5E1B-FB14-38AB-0756-0BF633E307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EDFAAB-40EF-7BBF-DECA-7E16324E3002}"/>
              </a:ext>
            </a:extLst>
          </p:cNvPr>
          <p:cNvSpPr>
            <a:spLocks noGrp="1"/>
          </p:cNvSpPr>
          <p:nvPr>
            <p:ph type="sldNum" sz="quarter" idx="12"/>
          </p:nvPr>
        </p:nvSpPr>
        <p:spPr/>
        <p:txBody>
          <a:bodyPr/>
          <a:lstStyle/>
          <a:p>
            <a:fld id="{82692D78-9FBD-4F23-9793-1EB06908F21F}" type="slidenum">
              <a:rPr lang="en-US" smtClean="0"/>
              <a:t>‹#›</a:t>
            </a:fld>
            <a:endParaRPr lang="en-US"/>
          </a:p>
        </p:txBody>
      </p:sp>
    </p:spTree>
    <p:extLst>
      <p:ext uri="{BB962C8B-B14F-4D97-AF65-F5344CB8AC3E}">
        <p14:creationId xmlns:p14="http://schemas.microsoft.com/office/powerpoint/2010/main" val="1369264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D1C70-04EC-C23D-91FB-3D4FE6FC4E7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D3F4A0-029D-A235-AA14-2770D6B8EC9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4C3DA83-223D-D3CE-8066-40BDDFAFCF86}"/>
              </a:ext>
            </a:extLst>
          </p:cNvPr>
          <p:cNvSpPr>
            <a:spLocks noGrp="1"/>
          </p:cNvSpPr>
          <p:nvPr>
            <p:ph type="dt" sz="half" idx="10"/>
          </p:nvPr>
        </p:nvSpPr>
        <p:spPr/>
        <p:txBody>
          <a:bodyPr/>
          <a:lstStyle/>
          <a:p>
            <a:fld id="{6DCE4BAD-F053-4300-872E-2E25982F506E}" type="datetimeFigureOut">
              <a:rPr lang="en-US" smtClean="0"/>
              <a:t>6/17/2025</a:t>
            </a:fld>
            <a:endParaRPr lang="en-US"/>
          </a:p>
        </p:txBody>
      </p:sp>
      <p:sp>
        <p:nvSpPr>
          <p:cNvPr id="5" name="Footer Placeholder 4">
            <a:extLst>
              <a:ext uri="{FF2B5EF4-FFF2-40B4-BE49-F238E27FC236}">
                <a16:creationId xmlns:a16="http://schemas.microsoft.com/office/drawing/2014/main" id="{7FD43EAE-E2AE-8323-CFB3-56FAA16C798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80ADF1-D88C-E11A-CD5E-12AB352A2163}"/>
              </a:ext>
            </a:extLst>
          </p:cNvPr>
          <p:cNvSpPr>
            <a:spLocks noGrp="1"/>
          </p:cNvSpPr>
          <p:nvPr>
            <p:ph type="sldNum" sz="quarter" idx="12"/>
          </p:nvPr>
        </p:nvSpPr>
        <p:spPr/>
        <p:txBody>
          <a:bodyPr/>
          <a:lstStyle/>
          <a:p>
            <a:fld id="{82692D78-9FBD-4F23-9793-1EB06908F21F}" type="slidenum">
              <a:rPr lang="en-US" smtClean="0"/>
              <a:t>‹#›</a:t>
            </a:fld>
            <a:endParaRPr lang="en-US"/>
          </a:p>
        </p:txBody>
      </p:sp>
    </p:spTree>
    <p:extLst>
      <p:ext uri="{BB962C8B-B14F-4D97-AF65-F5344CB8AC3E}">
        <p14:creationId xmlns:p14="http://schemas.microsoft.com/office/powerpoint/2010/main" val="3830019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DD3C0-4F9E-698D-3830-9847171393C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72CEA6-5B9B-C09A-6289-25817FD6DF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4277B5F-BA8B-110F-A6D7-2E474DD16D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365AC97-7AAD-008C-1DE4-E3D86D9DF597}"/>
              </a:ext>
            </a:extLst>
          </p:cNvPr>
          <p:cNvSpPr>
            <a:spLocks noGrp="1"/>
          </p:cNvSpPr>
          <p:nvPr>
            <p:ph type="dt" sz="half" idx="10"/>
          </p:nvPr>
        </p:nvSpPr>
        <p:spPr/>
        <p:txBody>
          <a:bodyPr/>
          <a:lstStyle/>
          <a:p>
            <a:fld id="{6DCE4BAD-F053-4300-872E-2E25982F506E}" type="datetimeFigureOut">
              <a:rPr lang="en-US" smtClean="0"/>
              <a:t>6/17/2025</a:t>
            </a:fld>
            <a:endParaRPr lang="en-US"/>
          </a:p>
        </p:txBody>
      </p:sp>
      <p:sp>
        <p:nvSpPr>
          <p:cNvPr id="6" name="Footer Placeholder 5">
            <a:extLst>
              <a:ext uri="{FF2B5EF4-FFF2-40B4-BE49-F238E27FC236}">
                <a16:creationId xmlns:a16="http://schemas.microsoft.com/office/drawing/2014/main" id="{5E257FC7-5DC5-5790-362B-575FC0A48DD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25A7B0-4932-62C5-9414-D5E2A2B96CDE}"/>
              </a:ext>
            </a:extLst>
          </p:cNvPr>
          <p:cNvSpPr>
            <a:spLocks noGrp="1"/>
          </p:cNvSpPr>
          <p:nvPr>
            <p:ph type="sldNum" sz="quarter" idx="12"/>
          </p:nvPr>
        </p:nvSpPr>
        <p:spPr/>
        <p:txBody>
          <a:bodyPr/>
          <a:lstStyle/>
          <a:p>
            <a:fld id="{82692D78-9FBD-4F23-9793-1EB06908F21F}" type="slidenum">
              <a:rPr lang="en-US" smtClean="0"/>
              <a:t>‹#›</a:t>
            </a:fld>
            <a:endParaRPr lang="en-US"/>
          </a:p>
        </p:txBody>
      </p:sp>
    </p:spTree>
    <p:extLst>
      <p:ext uri="{BB962C8B-B14F-4D97-AF65-F5344CB8AC3E}">
        <p14:creationId xmlns:p14="http://schemas.microsoft.com/office/powerpoint/2010/main" val="323387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DC927-FC40-B314-F798-D0590AFD78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E5B4F3B-24DE-F809-6200-5AB764D8375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873A041-3B5B-62A8-E8D3-2DCD9583322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86E429C-8056-2674-6AEB-7712CE2F9F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E785B54-827B-6D2B-3E31-5E2D822EE02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550455C-EE4D-3A23-4373-2B56F46882A7}"/>
              </a:ext>
            </a:extLst>
          </p:cNvPr>
          <p:cNvSpPr>
            <a:spLocks noGrp="1"/>
          </p:cNvSpPr>
          <p:nvPr>
            <p:ph type="dt" sz="half" idx="10"/>
          </p:nvPr>
        </p:nvSpPr>
        <p:spPr/>
        <p:txBody>
          <a:bodyPr/>
          <a:lstStyle/>
          <a:p>
            <a:fld id="{6DCE4BAD-F053-4300-872E-2E25982F506E}" type="datetimeFigureOut">
              <a:rPr lang="en-US" smtClean="0"/>
              <a:t>6/17/2025</a:t>
            </a:fld>
            <a:endParaRPr lang="en-US"/>
          </a:p>
        </p:txBody>
      </p:sp>
      <p:sp>
        <p:nvSpPr>
          <p:cNvPr id="8" name="Footer Placeholder 7">
            <a:extLst>
              <a:ext uri="{FF2B5EF4-FFF2-40B4-BE49-F238E27FC236}">
                <a16:creationId xmlns:a16="http://schemas.microsoft.com/office/drawing/2014/main" id="{61947D2E-0265-265C-5617-056993C65DD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9422152-2B51-0494-6757-9A94BBA8B98A}"/>
              </a:ext>
            </a:extLst>
          </p:cNvPr>
          <p:cNvSpPr>
            <a:spLocks noGrp="1"/>
          </p:cNvSpPr>
          <p:nvPr>
            <p:ph type="sldNum" sz="quarter" idx="12"/>
          </p:nvPr>
        </p:nvSpPr>
        <p:spPr/>
        <p:txBody>
          <a:bodyPr/>
          <a:lstStyle/>
          <a:p>
            <a:fld id="{82692D78-9FBD-4F23-9793-1EB06908F21F}" type="slidenum">
              <a:rPr lang="en-US" smtClean="0"/>
              <a:t>‹#›</a:t>
            </a:fld>
            <a:endParaRPr lang="en-US"/>
          </a:p>
        </p:txBody>
      </p:sp>
    </p:spTree>
    <p:extLst>
      <p:ext uri="{BB962C8B-B14F-4D97-AF65-F5344CB8AC3E}">
        <p14:creationId xmlns:p14="http://schemas.microsoft.com/office/powerpoint/2010/main" val="1547486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CBB64-BD99-06D3-4E67-01328F2DA5D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1C640C0-00E5-EBC1-9471-0164208FDAE9}"/>
              </a:ext>
            </a:extLst>
          </p:cNvPr>
          <p:cNvSpPr>
            <a:spLocks noGrp="1"/>
          </p:cNvSpPr>
          <p:nvPr>
            <p:ph type="dt" sz="half" idx="10"/>
          </p:nvPr>
        </p:nvSpPr>
        <p:spPr/>
        <p:txBody>
          <a:bodyPr/>
          <a:lstStyle/>
          <a:p>
            <a:fld id="{6DCE4BAD-F053-4300-872E-2E25982F506E}" type="datetimeFigureOut">
              <a:rPr lang="en-US" smtClean="0"/>
              <a:t>6/17/2025</a:t>
            </a:fld>
            <a:endParaRPr lang="en-US"/>
          </a:p>
        </p:txBody>
      </p:sp>
      <p:sp>
        <p:nvSpPr>
          <p:cNvPr id="4" name="Footer Placeholder 3">
            <a:extLst>
              <a:ext uri="{FF2B5EF4-FFF2-40B4-BE49-F238E27FC236}">
                <a16:creationId xmlns:a16="http://schemas.microsoft.com/office/drawing/2014/main" id="{95D827AD-D6E9-1935-4D62-624ADC48F60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F529924-3CFD-40A8-BD5B-69101EC82BC1}"/>
              </a:ext>
            </a:extLst>
          </p:cNvPr>
          <p:cNvSpPr>
            <a:spLocks noGrp="1"/>
          </p:cNvSpPr>
          <p:nvPr>
            <p:ph type="sldNum" sz="quarter" idx="12"/>
          </p:nvPr>
        </p:nvSpPr>
        <p:spPr/>
        <p:txBody>
          <a:bodyPr/>
          <a:lstStyle/>
          <a:p>
            <a:fld id="{82692D78-9FBD-4F23-9793-1EB06908F21F}" type="slidenum">
              <a:rPr lang="en-US" smtClean="0"/>
              <a:t>‹#›</a:t>
            </a:fld>
            <a:endParaRPr lang="en-US"/>
          </a:p>
        </p:txBody>
      </p:sp>
    </p:spTree>
    <p:extLst>
      <p:ext uri="{BB962C8B-B14F-4D97-AF65-F5344CB8AC3E}">
        <p14:creationId xmlns:p14="http://schemas.microsoft.com/office/powerpoint/2010/main" val="1858318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391A2F8-6C43-415B-DD05-2797EDEEDA82}"/>
              </a:ext>
            </a:extLst>
          </p:cNvPr>
          <p:cNvSpPr>
            <a:spLocks noGrp="1"/>
          </p:cNvSpPr>
          <p:nvPr>
            <p:ph type="dt" sz="half" idx="10"/>
          </p:nvPr>
        </p:nvSpPr>
        <p:spPr/>
        <p:txBody>
          <a:bodyPr/>
          <a:lstStyle/>
          <a:p>
            <a:fld id="{6DCE4BAD-F053-4300-872E-2E25982F506E}" type="datetimeFigureOut">
              <a:rPr lang="en-US" smtClean="0"/>
              <a:t>6/17/2025</a:t>
            </a:fld>
            <a:endParaRPr lang="en-US"/>
          </a:p>
        </p:txBody>
      </p:sp>
      <p:sp>
        <p:nvSpPr>
          <p:cNvPr id="3" name="Footer Placeholder 2">
            <a:extLst>
              <a:ext uri="{FF2B5EF4-FFF2-40B4-BE49-F238E27FC236}">
                <a16:creationId xmlns:a16="http://schemas.microsoft.com/office/drawing/2014/main" id="{5AE33E60-99EB-9265-3238-65C301D1A13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CE4352B-77E2-1A46-1CAA-623B3B2F4D9C}"/>
              </a:ext>
            </a:extLst>
          </p:cNvPr>
          <p:cNvSpPr>
            <a:spLocks noGrp="1"/>
          </p:cNvSpPr>
          <p:nvPr>
            <p:ph type="sldNum" sz="quarter" idx="12"/>
          </p:nvPr>
        </p:nvSpPr>
        <p:spPr/>
        <p:txBody>
          <a:bodyPr/>
          <a:lstStyle/>
          <a:p>
            <a:fld id="{82692D78-9FBD-4F23-9793-1EB06908F21F}" type="slidenum">
              <a:rPr lang="en-US" smtClean="0"/>
              <a:t>‹#›</a:t>
            </a:fld>
            <a:endParaRPr lang="en-US"/>
          </a:p>
        </p:txBody>
      </p:sp>
    </p:spTree>
    <p:extLst>
      <p:ext uri="{BB962C8B-B14F-4D97-AF65-F5344CB8AC3E}">
        <p14:creationId xmlns:p14="http://schemas.microsoft.com/office/powerpoint/2010/main" val="27037280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6D6D2-AEFE-BD74-D2F6-1667CC26F6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12D088F-C889-3977-81C2-5B86EFB1A9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F6F2649-56BD-403D-E161-2A5183CD088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9F5DD62-A0E5-0389-7A43-A5E5185B3345}"/>
              </a:ext>
            </a:extLst>
          </p:cNvPr>
          <p:cNvSpPr>
            <a:spLocks noGrp="1"/>
          </p:cNvSpPr>
          <p:nvPr>
            <p:ph type="dt" sz="half" idx="10"/>
          </p:nvPr>
        </p:nvSpPr>
        <p:spPr/>
        <p:txBody>
          <a:bodyPr/>
          <a:lstStyle/>
          <a:p>
            <a:fld id="{6DCE4BAD-F053-4300-872E-2E25982F506E}" type="datetimeFigureOut">
              <a:rPr lang="en-US" smtClean="0"/>
              <a:t>6/17/2025</a:t>
            </a:fld>
            <a:endParaRPr lang="en-US"/>
          </a:p>
        </p:txBody>
      </p:sp>
      <p:sp>
        <p:nvSpPr>
          <p:cNvPr id="6" name="Footer Placeholder 5">
            <a:extLst>
              <a:ext uri="{FF2B5EF4-FFF2-40B4-BE49-F238E27FC236}">
                <a16:creationId xmlns:a16="http://schemas.microsoft.com/office/drawing/2014/main" id="{553B5597-4940-1AAF-191D-65482A3A1B4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9E9C8BB-69C2-75E6-6048-733C44B325CE}"/>
              </a:ext>
            </a:extLst>
          </p:cNvPr>
          <p:cNvSpPr>
            <a:spLocks noGrp="1"/>
          </p:cNvSpPr>
          <p:nvPr>
            <p:ph type="sldNum" sz="quarter" idx="12"/>
          </p:nvPr>
        </p:nvSpPr>
        <p:spPr/>
        <p:txBody>
          <a:bodyPr/>
          <a:lstStyle/>
          <a:p>
            <a:fld id="{82692D78-9FBD-4F23-9793-1EB06908F21F}" type="slidenum">
              <a:rPr lang="en-US" smtClean="0"/>
              <a:t>‹#›</a:t>
            </a:fld>
            <a:endParaRPr lang="en-US"/>
          </a:p>
        </p:txBody>
      </p:sp>
    </p:spTree>
    <p:extLst>
      <p:ext uri="{BB962C8B-B14F-4D97-AF65-F5344CB8AC3E}">
        <p14:creationId xmlns:p14="http://schemas.microsoft.com/office/powerpoint/2010/main" val="37086674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1EA2BF-0765-A8F4-0769-07CF69AECB3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817D318-4414-D256-D35A-F38540FED34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D73EC6B-233E-237F-6693-3F4ACECB15E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7A2D89-3BDF-4E4E-EFC2-7A61A95CC697}"/>
              </a:ext>
            </a:extLst>
          </p:cNvPr>
          <p:cNvSpPr>
            <a:spLocks noGrp="1"/>
          </p:cNvSpPr>
          <p:nvPr>
            <p:ph type="dt" sz="half" idx="10"/>
          </p:nvPr>
        </p:nvSpPr>
        <p:spPr/>
        <p:txBody>
          <a:bodyPr/>
          <a:lstStyle/>
          <a:p>
            <a:fld id="{6DCE4BAD-F053-4300-872E-2E25982F506E}" type="datetimeFigureOut">
              <a:rPr lang="en-US" smtClean="0"/>
              <a:t>6/17/2025</a:t>
            </a:fld>
            <a:endParaRPr lang="en-US"/>
          </a:p>
        </p:txBody>
      </p:sp>
      <p:sp>
        <p:nvSpPr>
          <p:cNvPr id="6" name="Footer Placeholder 5">
            <a:extLst>
              <a:ext uri="{FF2B5EF4-FFF2-40B4-BE49-F238E27FC236}">
                <a16:creationId xmlns:a16="http://schemas.microsoft.com/office/drawing/2014/main" id="{7F4643B1-FE3E-42E3-282D-2D707B136DD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EC50623-4867-3468-B927-E73E2F84CA39}"/>
              </a:ext>
            </a:extLst>
          </p:cNvPr>
          <p:cNvSpPr>
            <a:spLocks noGrp="1"/>
          </p:cNvSpPr>
          <p:nvPr>
            <p:ph type="sldNum" sz="quarter" idx="12"/>
          </p:nvPr>
        </p:nvSpPr>
        <p:spPr/>
        <p:txBody>
          <a:bodyPr/>
          <a:lstStyle/>
          <a:p>
            <a:fld id="{82692D78-9FBD-4F23-9793-1EB06908F21F}" type="slidenum">
              <a:rPr lang="en-US" smtClean="0"/>
              <a:t>‹#›</a:t>
            </a:fld>
            <a:endParaRPr lang="en-US"/>
          </a:p>
        </p:txBody>
      </p:sp>
    </p:spTree>
    <p:extLst>
      <p:ext uri="{BB962C8B-B14F-4D97-AF65-F5344CB8AC3E}">
        <p14:creationId xmlns:p14="http://schemas.microsoft.com/office/powerpoint/2010/main" val="828884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F151D60-B528-05E6-4817-57D413B14D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0305AD2-667D-D994-19B4-A896F8006A6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733DDC-8C78-6829-90DC-B74123B274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CE4BAD-F053-4300-872E-2E25982F506E}" type="datetimeFigureOut">
              <a:rPr lang="en-US" smtClean="0"/>
              <a:t>6/17/2025</a:t>
            </a:fld>
            <a:endParaRPr lang="en-US"/>
          </a:p>
        </p:txBody>
      </p:sp>
      <p:sp>
        <p:nvSpPr>
          <p:cNvPr id="5" name="Footer Placeholder 4">
            <a:extLst>
              <a:ext uri="{FF2B5EF4-FFF2-40B4-BE49-F238E27FC236}">
                <a16:creationId xmlns:a16="http://schemas.microsoft.com/office/drawing/2014/main" id="{78B620F3-8413-62D5-8A1D-FC7AAA62388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F35375D-6EEA-D065-DC39-312B91EE41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692D78-9FBD-4F23-9793-1EB06908F21F}" type="slidenum">
              <a:rPr lang="en-US" smtClean="0"/>
              <a:t>‹#›</a:t>
            </a:fld>
            <a:endParaRPr lang="en-US"/>
          </a:p>
        </p:txBody>
      </p:sp>
    </p:spTree>
    <p:extLst>
      <p:ext uri="{BB962C8B-B14F-4D97-AF65-F5344CB8AC3E}">
        <p14:creationId xmlns:p14="http://schemas.microsoft.com/office/powerpoint/2010/main" val="1474751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5C22CAC0-EADB-74C3-ECA4-25D3F6C6FE1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865" y="338667"/>
            <a:ext cx="1450976" cy="1450976"/>
          </a:xfrm>
          <a:prstGeom prst="rect">
            <a:avLst/>
          </a:prstGeom>
        </p:spPr>
      </p:pic>
      <p:sp>
        <p:nvSpPr>
          <p:cNvPr id="2" name="Title 1">
            <a:extLst>
              <a:ext uri="{FF2B5EF4-FFF2-40B4-BE49-F238E27FC236}">
                <a16:creationId xmlns:a16="http://schemas.microsoft.com/office/drawing/2014/main" id="{0D03A5A0-40E3-C72F-4340-647D123002DB}"/>
              </a:ext>
            </a:extLst>
          </p:cNvPr>
          <p:cNvSpPr>
            <a:spLocks noGrp="1"/>
          </p:cNvSpPr>
          <p:nvPr>
            <p:ph type="ctrTitle"/>
          </p:nvPr>
        </p:nvSpPr>
        <p:spPr>
          <a:xfrm>
            <a:off x="1540933" y="1850497"/>
            <a:ext cx="9144000" cy="2387600"/>
          </a:xfrm>
        </p:spPr>
        <p:txBody>
          <a:bodyPr>
            <a:normAutofit fontScale="90000"/>
          </a:bodyPr>
          <a:lstStyle/>
          <a:p>
            <a:r>
              <a:rPr lang="en-US" b="1" dirty="0"/>
              <a:t>The Rental industry is grappling with a rapidly escalating and increasingly</a:t>
            </a:r>
          </a:p>
        </p:txBody>
      </p:sp>
      <p:sp>
        <p:nvSpPr>
          <p:cNvPr id="3" name="Subtitle 2">
            <a:extLst>
              <a:ext uri="{FF2B5EF4-FFF2-40B4-BE49-F238E27FC236}">
                <a16:creationId xmlns:a16="http://schemas.microsoft.com/office/drawing/2014/main" id="{6056EFCE-F838-A4B7-ADF1-E97C5885A783}"/>
              </a:ext>
            </a:extLst>
          </p:cNvPr>
          <p:cNvSpPr>
            <a:spLocks noGrp="1"/>
          </p:cNvSpPr>
          <p:nvPr>
            <p:ph type="subTitle" idx="1"/>
          </p:nvPr>
        </p:nvSpPr>
        <p:spPr>
          <a:xfrm>
            <a:off x="1557866" y="4626505"/>
            <a:ext cx="9144000" cy="1655762"/>
          </a:xfrm>
        </p:spPr>
        <p:txBody>
          <a:bodyPr/>
          <a:lstStyle/>
          <a:p>
            <a:r>
              <a:rPr lang="en-US" b="1" dirty="0"/>
              <a:t>The Rental Industry’s Fraud Challenge: Speed, Sophistication, and Solutions</a:t>
            </a:r>
          </a:p>
          <a:p>
            <a:endParaRPr lang="en-US" dirty="0"/>
          </a:p>
        </p:txBody>
      </p:sp>
      <p:sp>
        <p:nvSpPr>
          <p:cNvPr id="8" name="TextBox 7">
            <a:extLst>
              <a:ext uri="{FF2B5EF4-FFF2-40B4-BE49-F238E27FC236}">
                <a16:creationId xmlns:a16="http://schemas.microsoft.com/office/drawing/2014/main" id="{E7AB4D6E-097C-66B6-F691-9200A94E3683}"/>
              </a:ext>
            </a:extLst>
          </p:cNvPr>
          <p:cNvSpPr txBox="1"/>
          <p:nvPr/>
        </p:nvSpPr>
        <p:spPr>
          <a:xfrm>
            <a:off x="8305800" y="5571067"/>
            <a:ext cx="3477875" cy="369332"/>
          </a:xfrm>
          <a:prstGeom prst="rect">
            <a:avLst/>
          </a:prstGeom>
          <a:noFill/>
        </p:spPr>
        <p:txBody>
          <a:bodyPr wrap="none" rtlCol="0">
            <a:spAutoFit/>
          </a:bodyPr>
          <a:lstStyle/>
          <a:p>
            <a:r>
              <a:rPr lang="en-US" dirty="0"/>
              <a:t>By: Darren Babby, M&amp;M Properties</a:t>
            </a:r>
          </a:p>
        </p:txBody>
      </p:sp>
      <p:sp>
        <p:nvSpPr>
          <p:cNvPr id="9" name="TextBox 8">
            <a:extLst>
              <a:ext uri="{FF2B5EF4-FFF2-40B4-BE49-F238E27FC236}">
                <a16:creationId xmlns:a16="http://schemas.microsoft.com/office/drawing/2014/main" id="{9028CB8E-4EB2-2F9D-903B-1FC0EB72E2AD}"/>
              </a:ext>
            </a:extLst>
          </p:cNvPr>
          <p:cNvSpPr txBox="1"/>
          <p:nvPr/>
        </p:nvSpPr>
        <p:spPr>
          <a:xfrm>
            <a:off x="863599" y="6409267"/>
            <a:ext cx="10334432" cy="369332"/>
          </a:xfrm>
          <a:prstGeom prst="rect">
            <a:avLst/>
          </a:prstGeom>
          <a:noFill/>
        </p:spPr>
        <p:txBody>
          <a:bodyPr wrap="none" rtlCol="0">
            <a:spAutoFit/>
          </a:bodyPr>
          <a:lstStyle/>
          <a:p>
            <a:r>
              <a:rPr lang="en-US" b="1" dirty="0"/>
              <a:t>M&amp;M Properties | 1545 River Park Dr., Suite 100 | Sacramento, CA 95815 | 916.500.8188 | DRE#01100901</a:t>
            </a:r>
          </a:p>
        </p:txBody>
      </p:sp>
    </p:spTree>
    <p:extLst>
      <p:ext uri="{BB962C8B-B14F-4D97-AF65-F5344CB8AC3E}">
        <p14:creationId xmlns:p14="http://schemas.microsoft.com/office/powerpoint/2010/main" val="3553746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6DE7D59-21AB-69D0-BC92-9B9DB195690E}"/>
              </a:ext>
            </a:extLst>
          </p:cNvPr>
          <p:cNvSpPr txBox="1"/>
          <p:nvPr/>
        </p:nvSpPr>
        <p:spPr>
          <a:xfrm>
            <a:off x="1989665" y="736600"/>
            <a:ext cx="7814733" cy="4985980"/>
          </a:xfrm>
          <a:prstGeom prst="rect">
            <a:avLst/>
          </a:prstGeom>
          <a:noFill/>
        </p:spPr>
        <p:txBody>
          <a:bodyPr wrap="square">
            <a:spAutoFit/>
          </a:bodyPr>
          <a:lstStyle/>
          <a:p>
            <a:endParaRPr lang="en-US" dirty="0"/>
          </a:p>
          <a:p>
            <a:pPr algn="ctr"/>
            <a:r>
              <a:rPr lang="en-US" sz="2400" b="1" dirty="0"/>
              <a:t>Overview</a:t>
            </a:r>
          </a:p>
          <a:p>
            <a:endParaRPr lang="en-US" dirty="0"/>
          </a:p>
          <a:p>
            <a:r>
              <a:rPr lang="en-US" dirty="0"/>
              <a:t>The multifamily housing sector is facing a dramatic surge in sophisticated fraud, with property managers encountering everything from expertly forged pay stubs to coordinated identity theft rings. This wave of advanced fraud has rendered many traditional detection methods obsolete, forcing the industry to rethink its approach to applicant screening and verification.</a:t>
            </a:r>
          </a:p>
          <a:p>
            <a:endParaRPr lang="en-US" dirty="0"/>
          </a:p>
          <a:p>
            <a:r>
              <a:rPr lang="en-US" sz="2400" b="1" dirty="0"/>
              <a:t>The Demand for Rapid, Accurate Fraud Detection</a:t>
            </a:r>
          </a:p>
          <a:p>
            <a:endParaRPr lang="en-US" dirty="0"/>
          </a:p>
          <a:p>
            <a:r>
              <a:rPr lang="en-US" dirty="0"/>
              <a:t>Recent research by Snappt underscores a critical industry expectation: fraud detection, income verification, and calculation must now be completed in 6 hours or less to avoid bottlenecks in the leasing process. This demand for speed, combined with the need for heightened accuracy, places significant pressure on property management teams and their technology partners.</a:t>
            </a:r>
          </a:p>
          <a:p>
            <a:endParaRPr lang="en-US" dirty="0"/>
          </a:p>
        </p:txBody>
      </p:sp>
      <p:sp>
        <p:nvSpPr>
          <p:cNvPr id="4" name="TextBox 3">
            <a:extLst>
              <a:ext uri="{FF2B5EF4-FFF2-40B4-BE49-F238E27FC236}">
                <a16:creationId xmlns:a16="http://schemas.microsoft.com/office/drawing/2014/main" id="{F930A0CD-652D-5A1D-3918-6B4B52AF0D32}"/>
              </a:ext>
            </a:extLst>
          </p:cNvPr>
          <p:cNvSpPr txBox="1"/>
          <p:nvPr/>
        </p:nvSpPr>
        <p:spPr>
          <a:xfrm>
            <a:off x="863599" y="6409267"/>
            <a:ext cx="10334432" cy="369332"/>
          </a:xfrm>
          <a:prstGeom prst="rect">
            <a:avLst/>
          </a:prstGeom>
          <a:noFill/>
        </p:spPr>
        <p:txBody>
          <a:bodyPr wrap="none" rtlCol="0">
            <a:spAutoFit/>
          </a:bodyPr>
          <a:lstStyle/>
          <a:p>
            <a:r>
              <a:rPr lang="en-US" b="1" dirty="0"/>
              <a:t>M&amp;M Properties | 1545 River Park Dr., Suite 100 | Sacramento, CA 95815 | 916.500.8188 | DRE#01100901</a:t>
            </a:r>
          </a:p>
        </p:txBody>
      </p:sp>
      <p:pic>
        <p:nvPicPr>
          <p:cNvPr id="5" name="Picture 4">
            <a:extLst>
              <a:ext uri="{FF2B5EF4-FFF2-40B4-BE49-F238E27FC236}">
                <a16:creationId xmlns:a16="http://schemas.microsoft.com/office/drawing/2014/main" id="{7CAEC774-6A59-7595-6A57-EBB8867D82F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8865" y="338667"/>
            <a:ext cx="1450976" cy="1450976"/>
          </a:xfrm>
          <a:prstGeom prst="rect">
            <a:avLst/>
          </a:prstGeom>
        </p:spPr>
      </p:pic>
    </p:spTree>
    <p:extLst>
      <p:ext uri="{BB962C8B-B14F-4D97-AF65-F5344CB8AC3E}">
        <p14:creationId xmlns:p14="http://schemas.microsoft.com/office/powerpoint/2010/main" val="4010496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AB6A1F5-F0EA-BB63-9AAE-EE8E5E538209}"/>
              </a:ext>
            </a:extLst>
          </p:cNvPr>
          <p:cNvSpPr txBox="1"/>
          <p:nvPr/>
        </p:nvSpPr>
        <p:spPr>
          <a:xfrm>
            <a:off x="1244599" y="750714"/>
            <a:ext cx="9076267" cy="5539978"/>
          </a:xfrm>
          <a:prstGeom prst="rect">
            <a:avLst/>
          </a:prstGeom>
          <a:noFill/>
        </p:spPr>
        <p:txBody>
          <a:bodyPr wrap="square">
            <a:spAutoFit/>
          </a:bodyPr>
          <a:lstStyle/>
          <a:p>
            <a:pPr algn="ctr"/>
            <a:r>
              <a:rPr lang="en-US" sz="2400" b="1" dirty="0"/>
              <a:t>Key Challenges</a:t>
            </a:r>
          </a:p>
          <a:p>
            <a:endParaRPr lang="en-US" dirty="0"/>
          </a:p>
          <a:p>
            <a:pPr marL="285750" indent="-285750">
              <a:buFontTx/>
              <a:buChar char="-"/>
            </a:pPr>
            <a:r>
              <a:rPr lang="en-US" dirty="0"/>
              <a:t>Financial Costs: Each fraudulent lease can cost property owners an average of </a:t>
            </a:r>
            <a:r>
              <a:rPr lang="en-US" b="1" dirty="0"/>
              <a:t>$7,500</a:t>
            </a:r>
            <a:r>
              <a:rPr lang="en-US" dirty="0"/>
              <a:t>, factoring in eviction expenses, lost rent, and potential property damage.</a:t>
            </a:r>
          </a:p>
          <a:p>
            <a:endParaRPr lang="en-US" dirty="0"/>
          </a:p>
          <a:p>
            <a:pPr marL="285750" indent="-285750">
              <a:buFontTx/>
              <a:buChar char="-"/>
            </a:pPr>
            <a:r>
              <a:rPr lang="en-US" dirty="0"/>
              <a:t>Operational Inefficiencies: Prolonged verification processes for legitimate applicants can result in lost leases and wasted marketing resources, directly impacting occupancy rates and revenue.</a:t>
            </a:r>
          </a:p>
          <a:p>
            <a:endParaRPr lang="en-US" dirty="0"/>
          </a:p>
          <a:p>
            <a:r>
              <a:rPr lang="en-US" dirty="0"/>
              <a:t>- Safety Concerns: Fraudulent residents may pose risks to the safety and security of other tenants, increasing liability and reputational damage for property operators.</a:t>
            </a:r>
          </a:p>
          <a:p>
            <a:endParaRPr lang="en-US" dirty="0"/>
          </a:p>
          <a:p>
            <a:pPr algn="ctr"/>
            <a:r>
              <a:rPr lang="en-US" sz="2400" b="1" dirty="0"/>
              <a:t>The Paradox: Smarter and Faster Systems Needed</a:t>
            </a:r>
          </a:p>
          <a:p>
            <a:endParaRPr lang="en-US" dirty="0"/>
          </a:p>
          <a:p>
            <a:r>
              <a:rPr lang="en-US" dirty="0"/>
              <a:t>The industry faces a paradox: fraud detection systems must become both more sophisticated to catch complex schemes and faster to maintain leasing efficiency. As fraudsters adopt new tactics, detection solutions must leverage advanced technologies—such as AI-driven document analysis, real-time data verification, and cross-referencing with third-party databases—to keep pace.</a:t>
            </a:r>
          </a:p>
        </p:txBody>
      </p:sp>
      <p:sp>
        <p:nvSpPr>
          <p:cNvPr id="4" name="TextBox 3">
            <a:extLst>
              <a:ext uri="{FF2B5EF4-FFF2-40B4-BE49-F238E27FC236}">
                <a16:creationId xmlns:a16="http://schemas.microsoft.com/office/drawing/2014/main" id="{F242DE2F-99BF-568E-A4E2-65F54DC7CDAB}"/>
              </a:ext>
            </a:extLst>
          </p:cNvPr>
          <p:cNvSpPr txBox="1"/>
          <p:nvPr/>
        </p:nvSpPr>
        <p:spPr>
          <a:xfrm>
            <a:off x="863599" y="6409267"/>
            <a:ext cx="10334432" cy="369332"/>
          </a:xfrm>
          <a:prstGeom prst="rect">
            <a:avLst/>
          </a:prstGeom>
          <a:noFill/>
        </p:spPr>
        <p:txBody>
          <a:bodyPr wrap="none" rtlCol="0">
            <a:spAutoFit/>
          </a:bodyPr>
          <a:lstStyle/>
          <a:p>
            <a:r>
              <a:rPr lang="en-US" b="1" dirty="0"/>
              <a:t>M&amp;M Properties | 1545 River Park Dr., Suite 100 | Sacramento, CA 95815 | 916.500.8188 | DRE#01100901</a:t>
            </a:r>
          </a:p>
        </p:txBody>
      </p:sp>
      <p:pic>
        <p:nvPicPr>
          <p:cNvPr id="5" name="Picture 4">
            <a:extLst>
              <a:ext uri="{FF2B5EF4-FFF2-40B4-BE49-F238E27FC236}">
                <a16:creationId xmlns:a16="http://schemas.microsoft.com/office/drawing/2014/main" id="{5ACD0CA7-3C89-1291-6CBD-10A2D0DF9BC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7134" y="127002"/>
            <a:ext cx="1295400" cy="1295400"/>
          </a:xfrm>
          <a:prstGeom prst="rect">
            <a:avLst/>
          </a:prstGeom>
        </p:spPr>
      </p:pic>
    </p:spTree>
    <p:extLst>
      <p:ext uri="{BB962C8B-B14F-4D97-AF65-F5344CB8AC3E}">
        <p14:creationId xmlns:p14="http://schemas.microsoft.com/office/powerpoint/2010/main" val="1154641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130D83E-5D17-63DF-E520-788596405988}"/>
              </a:ext>
            </a:extLst>
          </p:cNvPr>
          <p:cNvSpPr txBox="1"/>
          <p:nvPr/>
        </p:nvSpPr>
        <p:spPr>
          <a:xfrm>
            <a:off x="1303866" y="76200"/>
            <a:ext cx="10456333" cy="6370975"/>
          </a:xfrm>
          <a:prstGeom prst="rect">
            <a:avLst/>
          </a:prstGeom>
          <a:noFill/>
        </p:spPr>
        <p:txBody>
          <a:bodyPr wrap="square">
            <a:spAutoFit/>
          </a:bodyPr>
          <a:lstStyle/>
          <a:p>
            <a:pPr algn="ctr"/>
            <a:r>
              <a:rPr lang="en-US" sz="2400" b="1" dirty="0"/>
              <a:t>Implications and Industry Response</a:t>
            </a:r>
          </a:p>
          <a:p>
            <a:endParaRPr lang="en-US" dirty="0"/>
          </a:p>
          <a:p>
            <a:r>
              <a:rPr lang="en-US" dirty="0"/>
              <a:t>Financial Implications</a:t>
            </a:r>
          </a:p>
          <a:p>
            <a:endParaRPr lang="en-US" dirty="0"/>
          </a:p>
          <a:p>
            <a:r>
              <a:rPr lang="en-US" dirty="0"/>
              <a:t>- Direct Losses: Fraudulent leases result in substantial direct costs, including legal fees, eviction costs, and property repairs.</a:t>
            </a:r>
          </a:p>
          <a:p>
            <a:pPr marL="285750" indent="-285750">
              <a:buFontTx/>
              <a:buChar char="-"/>
            </a:pPr>
            <a:endParaRPr lang="en-US" dirty="0"/>
          </a:p>
          <a:p>
            <a:r>
              <a:rPr lang="en-US" dirty="0"/>
              <a:t>- Indirect Losses: Extended vacancy periods and increased marketing spend to replace lost tenants further erode profitability.</a:t>
            </a:r>
          </a:p>
          <a:p>
            <a:endParaRPr lang="en-US" dirty="0"/>
          </a:p>
          <a:p>
            <a:pPr algn="ctr"/>
            <a:r>
              <a:rPr lang="en-US" sz="2400" b="1" dirty="0"/>
              <a:t>Operational Impact</a:t>
            </a:r>
          </a:p>
          <a:p>
            <a:endParaRPr lang="en-US" dirty="0"/>
          </a:p>
          <a:p>
            <a:r>
              <a:rPr lang="en-US" dirty="0"/>
              <a:t>- Efficiency vs. Security: Striking the right balance between thoroughness and speed is essential. Overly lengthy processes deter legitimate renters, while shortcuts increase fraud risk.</a:t>
            </a:r>
          </a:p>
          <a:p>
            <a:endParaRPr lang="en-US" dirty="0"/>
          </a:p>
          <a:p>
            <a:r>
              <a:rPr lang="en-US" dirty="0"/>
              <a:t>- Technology Adoption: Many operators are turning to automated income verification tools and fraud detection platforms that promise both rapid turnaround and high accuracy.</a:t>
            </a:r>
          </a:p>
          <a:p>
            <a:endParaRPr lang="en-US" dirty="0"/>
          </a:p>
          <a:p>
            <a:r>
              <a:rPr lang="en-US" dirty="0"/>
              <a:t>Safety and Community Concerns</a:t>
            </a:r>
          </a:p>
          <a:p>
            <a:endParaRPr lang="en-US" dirty="0"/>
          </a:p>
          <a:p>
            <a:r>
              <a:rPr lang="en-US" dirty="0"/>
              <a:t>- Resident Security: Fraudulent tenants could introduce criminal activity or instability, undermining the safety and cohesion of residential communities.</a:t>
            </a:r>
          </a:p>
        </p:txBody>
      </p:sp>
      <p:sp>
        <p:nvSpPr>
          <p:cNvPr id="4" name="TextBox 3">
            <a:extLst>
              <a:ext uri="{FF2B5EF4-FFF2-40B4-BE49-F238E27FC236}">
                <a16:creationId xmlns:a16="http://schemas.microsoft.com/office/drawing/2014/main" id="{9A23B570-53AB-1FE2-EC66-58CF6D3EBE92}"/>
              </a:ext>
            </a:extLst>
          </p:cNvPr>
          <p:cNvSpPr txBox="1"/>
          <p:nvPr/>
        </p:nvSpPr>
        <p:spPr>
          <a:xfrm>
            <a:off x="863599" y="6409267"/>
            <a:ext cx="10334432" cy="369332"/>
          </a:xfrm>
          <a:prstGeom prst="rect">
            <a:avLst/>
          </a:prstGeom>
          <a:noFill/>
        </p:spPr>
        <p:txBody>
          <a:bodyPr wrap="none" rtlCol="0">
            <a:spAutoFit/>
          </a:bodyPr>
          <a:lstStyle/>
          <a:p>
            <a:r>
              <a:rPr lang="en-US" b="1" dirty="0"/>
              <a:t>M&amp;M Properties | 1545 River Park Dr., Suite 100 | Sacramento, CA 95815 | 916.500.8188 | DRE#01100901</a:t>
            </a:r>
          </a:p>
        </p:txBody>
      </p:sp>
      <p:pic>
        <p:nvPicPr>
          <p:cNvPr id="5" name="Picture 4">
            <a:extLst>
              <a:ext uri="{FF2B5EF4-FFF2-40B4-BE49-F238E27FC236}">
                <a16:creationId xmlns:a16="http://schemas.microsoft.com/office/drawing/2014/main" id="{EE45F8BD-ACAF-6018-0A10-6076879B36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4731" y="118534"/>
            <a:ext cx="1083735" cy="1083735"/>
          </a:xfrm>
          <a:prstGeom prst="rect">
            <a:avLst/>
          </a:prstGeom>
        </p:spPr>
      </p:pic>
    </p:spTree>
    <p:extLst>
      <p:ext uri="{BB962C8B-B14F-4D97-AF65-F5344CB8AC3E}">
        <p14:creationId xmlns:p14="http://schemas.microsoft.com/office/powerpoint/2010/main" val="3665514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10BCB66F-5F09-AAB8-FB4A-CB799E84CE29}"/>
              </a:ext>
            </a:extLst>
          </p:cNvPr>
          <p:cNvSpPr txBox="1"/>
          <p:nvPr/>
        </p:nvSpPr>
        <p:spPr>
          <a:xfrm>
            <a:off x="761999" y="66092"/>
            <a:ext cx="10727267" cy="6370975"/>
          </a:xfrm>
          <a:prstGeom prst="rect">
            <a:avLst/>
          </a:prstGeom>
          <a:noFill/>
        </p:spPr>
        <p:txBody>
          <a:bodyPr wrap="square">
            <a:spAutoFit/>
          </a:bodyPr>
          <a:lstStyle/>
          <a:p>
            <a:endParaRPr lang="en-US" dirty="0"/>
          </a:p>
          <a:p>
            <a:pPr algn="ctr"/>
            <a:r>
              <a:rPr lang="en-US" sz="2400" b="1" dirty="0"/>
              <a:t> The Path Forward</a:t>
            </a:r>
          </a:p>
          <a:p>
            <a:pPr algn="ctr"/>
            <a:r>
              <a:rPr lang="en-US" b="1" dirty="0"/>
              <a:t>Comprehensive, Rapid Fraud Detection</a:t>
            </a:r>
          </a:p>
          <a:p>
            <a:endParaRPr lang="en-US" dirty="0"/>
          </a:p>
          <a:p>
            <a:r>
              <a:rPr lang="en-US" dirty="0"/>
              <a:t>To address these challenges, the rental sector is increasingly adopting integrated fraud detection systems that combine:</a:t>
            </a:r>
          </a:p>
          <a:p>
            <a:endParaRPr lang="en-US" dirty="0"/>
          </a:p>
          <a:p>
            <a:r>
              <a:rPr lang="en-US" dirty="0"/>
              <a:t>AI and Machine Learning: For real-time document analysis and anomaly detection.</a:t>
            </a:r>
          </a:p>
          <a:p>
            <a:endParaRPr lang="en-US" dirty="0"/>
          </a:p>
          <a:p>
            <a:pPr marL="285750" indent="-285750">
              <a:buFontTx/>
              <a:buChar char="-"/>
            </a:pPr>
            <a:r>
              <a:rPr lang="en-US" dirty="0"/>
              <a:t>Automated Data Verification: Direct integration with payroll, banking, and credit databases.</a:t>
            </a:r>
          </a:p>
          <a:p>
            <a:pPr marL="285750" indent="-285750">
              <a:buFontTx/>
              <a:buChar char="-"/>
            </a:pPr>
            <a:endParaRPr lang="en-US" dirty="0"/>
          </a:p>
          <a:p>
            <a:pPr marL="285750" indent="-285750">
              <a:buFontTx/>
              <a:buChar char="-"/>
            </a:pPr>
            <a:r>
              <a:rPr lang="en-US" dirty="0"/>
              <a:t>Continuous Monitoring: Ongoing resident screening to catch post-move-in fraud.</a:t>
            </a:r>
          </a:p>
          <a:p>
            <a:endParaRPr lang="en-US" dirty="0"/>
          </a:p>
          <a:p>
            <a:r>
              <a:rPr lang="en-US" dirty="0"/>
              <a:t>-    User-Friendly Interfaces: Ensuring that rapid verification does not degrade the applicant experience.</a:t>
            </a:r>
          </a:p>
          <a:p>
            <a:endParaRPr lang="en-US" dirty="0"/>
          </a:p>
          <a:p>
            <a:pPr algn="ctr"/>
            <a:r>
              <a:rPr lang="en-US" dirty="0"/>
              <a:t> </a:t>
            </a:r>
            <a:r>
              <a:rPr lang="en-US" sz="2400" b="1" dirty="0"/>
              <a:t>Conclusion</a:t>
            </a:r>
          </a:p>
          <a:p>
            <a:endParaRPr lang="en-US" dirty="0"/>
          </a:p>
          <a:p>
            <a:r>
              <a:rPr lang="en-US" dirty="0"/>
              <a:t>The rental industry’s battle with fraud is intensifying, with escalating costs and risks. The only sustainable path forward is the deployment of comprehensive fraud detection systems that are both exceptionally thorough and capable of delivering results within hours—not days. This dual focus on speed and sophistication is now a business imperative for property owners and managers.</a:t>
            </a:r>
          </a:p>
          <a:p>
            <a:endParaRPr lang="en-US" dirty="0"/>
          </a:p>
        </p:txBody>
      </p:sp>
      <p:sp>
        <p:nvSpPr>
          <p:cNvPr id="4" name="TextBox 3">
            <a:extLst>
              <a:ext uri="{FF2B5EF4-FFF2-40B4-BE49-F238E27FC236}">
                <a16:creationId xmlns:a16="http://schemas.microsoft.com/office/drawing/2014/main" id="{19A450B6-9210-A693-1055-55CD590C8F9C}"/>
              </a:ext>
            </a:extLst>
          </p:cNvPr>
          <p:cNvSpPr txBox="1"/>
          <p:nvPr/>
        </p:nvSpPr>
        <p:spPr>
          <a:xfrm>
            <a:off x="863599" y="6409267"/>
            <a:ext cx="10334432" cy="369332"/>
          </a:xfrm>
          <a:prstGeom prst="rect">
            <a:avLst/>
          </a:prstGeom>
          <a:noFill/>
        </p:spPr>
        <p:txBody>
          <a:bodyPr wrap="none" rtlCol="0">
            <a:spAutoFit/>
          </a:bodyPr>
          <a:lstStyle/>
          <a:p>
            <a:r>
              <a:rPr lang="en-US" b="1" dirty="0"/>
              <a:t>M&amp;M Properties | 1545 River Park Dr., Suite 100 | Sacramento, CA 95815 | 916.500.8188 | DRE#01100901</a:t>
            </a:r>
          </a:p>
        </p:txBody>
      </p:sp>
      <p:pic>
        <p:nvPicPr>
          <p:cNvPr id="5" name="Picture 4">
            <a:extLst>
              <a:ext uri="{FF2B5EF4-FFF2-40B4-BE49-F238E27FC236}">
                <a16:creationId xmlns:a16="http://schemas.microsoft.com/office/drawing/2014/main" id="{81317859-4871-D204-DFC1-9548F1E00F2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466" y="110068"/>
            <a:ext cx="1041402" cy="1041402"/>
          </a:xfrm>
          <a:prstGeom prst="rect">
            <a:avLst/>
          </a:prstGeom>
        </p:spPr>
      </p:pic>
    </p:spTree>
    <p:extLst>
      <p:ext uri="{BB962C8B-B14F-4D97-AF65-F5344CB8AC3E}">
        <p14:creationId xmlns:p14="http://schemas.microsoft.com/office/powerpoint/2010/main" val="32734012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698</Words>
  <Application>Microsoft Office PowerPoint</Application>
  <PresentationFormat>Widescreen</PresentationFormat>
  <Paragraphs>61</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Calibri Light</vt:lpstr>
      <vt:lpstr>Office Theme</vt:lpstr>
      <vt:lpstr>The Rental industry is grappling with a rapidly escalating and increasingly</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Darren Babby</dc:creator>
  <cp:lastModifiedBy>Darren Babby</cp:lastModifiedBy>
  <cp:revision>1</cp:revision>
  <dcterms:created xsi:type="dcterms:W3CDTF">2025-06-17T20:15:30Z</dcterms:created>
  <dcterms:modified xsi:type="dcterms:W3CDTF">2025-06-17T20:25:12Z</dcterms:modified>
</cp:coreProperties>
</file>